
<file path=[Content_Types].xml><?xml version="1.0" encoding="utf-8"?>
<Types xmlns="http://schemas.openxmlformats.org/package/2006/content-types">
  <Default Extension="png" ContentType="image/png"/>
  <Default Extension="mp3" ContentType="audio/unknown"/>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84"/>
  </p:notesMasterIdLst>
  <p:sldIdLst>
    <p:sldId id="256" r:id="rId2"/>
    <p:sldId id="325" r:id="rId3"/>
    <p:sldId id="258" r:id="rId4"/>
    <p:sldId id="259" r:id="rId5"/>
    <p:sldId id="326" r:id="rId6"/>
    <p:sldId id="260" r:id="rId7"/>
    <p:sldId id="327" r:id="rId8"/>
    <p:sldId id="328" r:id="rId9"/>
    <p:sldId id="329" r:id="rId10"/>
    <p:sldId id="280" r:id="rId11"/>
    <p:sldId id="261" r:id="rId12"/>
    <p:sldId id="262" r:id="rId13"/>
    <p:sldId id="263" r:id="rId14"/>
    <p:sldId id="264" r:id="rId15"/>
    <p:sldId id="265" r:id="rId16"/>
    <p:sldId id="331" r:id="rId17"/>
    <p:sldId id="332" r:id="rId18"/>
    <p:sldId id="266" r:id="rId19"/>
    <p:sldId id="333" r:id="rId20"/>
    <p:sldId id="284" r:id="rId21"/>
    <p:sldId id="267" r:id="rId22"/>
    <p:sldId id="334" r:id="rId23"/>
    <p:sldId id="268" r:id="rId24"/>
    <p:sldId id="335" r:id="rId25"/>
    <p:sldId id="285" r:id="rId26"/>
    <p:sldId id="269" r:id="rId27"/>
    <p:sldId id="337" r:id="rId28"/>
    <p:sldId id="270" r:id="rId29"/>
    <p:sldId id="338" r:id="rId30"/>
    <p:sldId id="339" r:id="rId31"/>
    <p:sldId id="272" r:id="rId32"/>
    <p:sldId id="286" r:id="rId33"/>
    <p:sldId id="340" r:id="rId34"/>
    <p:sldId id="273" r:id="rId35"/>
    <p:sldId id="274" r:id="rId36"/>
    <p:sldId id="341" r:id="rId37"/>
    <p:sldId id="342" r:id="rId38"/>
    <p:sldId id="275" r:id="rId39"/>
    <p:sldId id="343" r:id="rId40"/>
    <p:sldId id="277" r:id="rId41"/>
    <p:sldId id="278" r:id="rId42"/>
    <p:sldId id="288" r:id="rId43"/>
    <p:sldId id="289" r:id="rId44"/>
    <p:sldId id="290" r:id="rId45"/>
    <p:sldId id="291" r:id="rId46"/>
    <p:sldId id="344" r:id="rId47"/>
    <p:sldId id="292" r:id="rId48"/>
    <p:sldId id="345" r:id="rId49"/>
    <p:sldId id="294" r:id="rId50"/>
    <p:sldId id="297" r:id="rId51"/>
    <p:sldId id="293" r:id="rId52"/>
    <p:sldId id="296" r:id="rId53"/>
    <p:sldId id="295" r:id="rId54"/>
    <p:sldId id="299" r:id="rId55"/>
    <p:sldId id="298" r:id="rId56"/>
    <p:sldId id="300" r:id="rId57"/>
    <p:sldId id="301" r:id="rId58"/>
    <p:sldId id="302" r:id="rId59"/>
    <p:sldId id="303" r:id="rId60"/>
    <p:sldId id="304" r:id="rId61"/>
    <p:sldId id="305" r:id="rId62"/>
    <p:sldId id="306" r:id="rId63"/>
    <p:sldId id="307" r:id="rId64"/>
    <p:sldId id="308" r:id="rId65"/>
    <p:sldId id="309" r:id="rId66"/>
    <p:sldId id="311" r:id="rId67"/>
    <p:sldId id="312" r:id="rId68"/>
    <p:sldId id="313" r:id="rId69"/>
    <p:sldId id="314" r:id="rId70"/>
    <p:sldId id="315" r:id="rId71"/>
    <p:sldId id="316" r:id="rId72"/>
    <p:sldId id="317" r:id="rId73"/>
    <p:sldId id="318" r:id="rId74"/>
    <p:sldId id="319" r:id="rId75"/>
    <p:sldId id="320" r:id="rId76"/>
    <p:sldId id="321" r:id="rId77"/>
    <p:sldId id="322" r:id="rId78"/>
    <p:sldId id="346" r:id="rId79"/>
    <p:sldId id="323" r:id="rId80"/>
    <p:sldId id="324" r:id="rId81"/>
    <p:sldId id="348" r:id="rId82"/>
    <p:sldId id="349" r:id="rId83"/>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Светлый стиль 3 - акцент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p:scale>
          <a:sx n="68" d="100"/>
          <a:sy n="68" d="100"/>
        </p:scale>
        <p:origin x="-1446" y="-48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notesMaster" Target="notesMasters/notes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s>
</file>

<file path=ppt/media/image1.jpeg>
</file>

<file path=ppt/media/image10.gif>
</file>

<file path=ppt/media/image11.gif>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3.png>
</file>

<file path=ppt/media/image4.pn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CB61B8-252D-44E4-ABDD-ACB0795B16A5}" type="datetimeFigureOut">
              <a:rPr lang="ru-RU" smtClean="0"/>
              <a:pPr/>
              <a:t>05.06.2014</a:t>
            </a:fld>
            <a:endParaRPr lang="ru-RU"/>
          </a:p>
        </p:txBody>
      </p:sp>
      <p:sp>
        <p:nvSpPr>
          <p:cNvPr id="4" name="Образ слайда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EF9BB9-C5D6-4852-A3E3-BE6787998CFF}" type="slidenum">
              <a:rPr lang="ru-RU" smtClean="0"/>
              <a:pPr/>
              <a:t>‹#›</a:t>
            </a:fld>
            <a:endParaRPr lang="ru-RU"/>
          </a:p>
        </p:txBody>
      </p:sp>
    </p:spTree>
    <p:extLst>
      <p:ext uri="{BB962C8B-B14F-4D97-AF65-F5344CB8AC3E}">
        <p14:creationId xmlns:p14="http://schemas.microsoft.com/office/powerpoint/2010/main" val="1818010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4CEF9BB9-C5D6-4852-A3E3-BE6787998CFF}" type="slidenum">
              <a:rPr lang="ru-RU" smtClean="0"/>
              <a:pPr/>
              <a:t>35</a:t>
            </a:fld>
            <a:endParaRPr lang="ru-RU"/>
          </a:p>
        </p:txBody>
      </p:sp>
    </p:spTree>
    <p:extLst>
      <p:ext uri="{BB962C8B-B14F-4D97-AF65-F5344CB8AC3E}">
        <p14:creationId xmlns:p14="http://schemas.microsoft.com/office/powerpoint/2010/main" val="2782436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4CEF9BB9-C5D6-4852-A3E3-BE6787998CFF}" type="slidenum">
              <a:rPr lang="ru-RU" smtClean="0"/>
              <a:pPr/>
              <a:t>36</a:t>
            </a:fld>
            <a:endParaRPr lang="ru-RU"/>
          </a:p>
        </p:txBody>
      </p:sp>
    </p:spTree>
    <p:extLst>
      <p:ext uri="{BB962C8B-B14F-4D97-AF65-F5344CB8AC3E}">
        <p14:creationId xmlns:p14="http://schemas.microsoft.com/office/powerpoint/2010/main" val="27824364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4CEF9BB9-C5D6-4852-A3E3-BE6787998CFF}" type="slidenum">
              <a:rPr lang="ru-RU" smtClean="0"/>
              <a:pPr/>
              <a:t>37</a:t>
            </a:fld>
            <a:endParaRPr lang="ru-RU"/>
          </a:p>
        </p:txBody>
      </p:sp>
    </p:spTree>
    <p:extLst>
      <p:ext uri="{BB962C8B-B14F-4D97-AF65-F5344CB8AC3E}">
        <p14:creationId xmlns:p14="http://schemas.microsoft.com/office/powerpoint/2010/main" val="27824364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pic>
        <p:nvPicPr>
          <p:cNvPr id="7" name="Picture 6" descr="CoverOverlay.png"/>
          <p:cNvPicPr>
            <a:picLocks noChangeAspect="1"/>
          </p:cNvPicPr>
          <p:nvPr/>
        </p:nvPicPr>
        <p:blipFill>
          <a:blip r:embed="rId2" cstate="print"/>
          <a:stretch>
            <a:fillRect/>
          </a:stretch>
        </p:blipFill>
        <p:spPr>
          <a:xfrm>
            <a:off x="0" y="0"/>
            <a:ext cx="9144000" cy="6858000"/>
          </a:xfrm>
          <a:prstGeom prst="rect">
            <a:avLst/>
          </a:prstGeom>
        </p:spPr>
      </p:pic>
      <p:sp>
        <p:nvSpPr>
          <p:cNvPr id="4" name="Date Placeholder 3"/>
          <p:cNvSpPr>
            <a:spLocks noGrp="1"/>
          </p:cNvSpPr>
          <p:nvPr>
            <p:ph type="dt" sz="half" idx="10"/>
          </p:nvPr>
        </p:nvSpPr>
        <p:spPr/>
        <p:txBody>
          <a:bodyPr/>
          <a:lstStyle>
            <a:lvl1pPr>
              <a:defRPr>
                <a:solidFill>
                  <a:schemeClr val="tx2"/>
                </a:solidFill>
              </a:defRPr>
            </a:lvl1pPr>
          </a:lstStyle>
          <a:p>
            <a:fld id="{B4C71EC6-210F-42DE-9C53-41977AD35B3D}" type="datetimeFigureOut">
              <a:rPr lang="ru-RU" smtClean="0"/>
              <a:pPr/>
              <a:t>05.06.2014</a:t>
            </a:fld>
            <a:endParaRPr lang="ru-RU"/>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B19B0651-EE4F-4900-A07F-96A6BFA9D0F0}" type="slidenum">
              <a:rPr lang="ru-RU" smtClean="0"/>
              <a:pPr/>
              <a:t>‹#›</a:t>
            </a:fld>
            <a:endParaRPr lang="ru-RU"/>
          </a:p>
        </p:txBody>
      </p:sp>
      <p:grpSp>
        <p:nvGrpSpPr>
          <p:cNvPr id="8" name="Group 7"/>
          <p:cNvGrpSpPr/>
          <p:nvPr/>
        </p:nvGrpSpPr>
        <p:grpSpPr>
          <a:xfrm>
            <a:off x="1194101" y="2887530"/>
            <a:ext cx="6779110" cy="923330"/>
            <a:chOff x="1172584" y="1381459"/>
            <a:chExt cx="6779110" cy="923330"/>
          </a:xfrm>
          <a:effectLst>
            <a:outerShdw blurRad="38100" dist="12700" dir="16200000" rotWithShape="0">
              <a:prstClr val="black">
                <a:alpha val="30000"/>
              </a:prstClr>
            </a:outerShdw>
          </a:effectLst>
        </p:grpSpPr>
        <p:sp>
          <p:nvSpPr>
            <p:cNvPr id="9" name="TextBox 8"/>
            <p:cNvSpPr txBox="1"/>
            <p:nvPr/>
          </p:nvSpPr>
          <p:spPr>
            <a:xfrm>
              <a:off x="4147073" y="1381459"/>
              <a:ext cx="877163" cy="923330"/>
            </a:xfrm>
            <a:prstGeom prst="rect">
              <a:avLst/>
            </a:prstGeom>
            <a:noFill/>
          </p:spPr>
          <p:txBody>
            <a:bodyPr wrap="none" rtlCol="0">
              <a:spAutoFit/>
            </a:bodyPr>
            <a:lstStyle/>
            <a:p>
              <a:r>
                <a:rPr lang="en-US" sz="5400" dirty="0" smtClean="0">
                  <a:ln w="3175">
                    <a:solidFill>
                      <a:schemeClr val="tx2">
                        <a:alpha val="60000"/>
                      </a:schemeClr>
                    </a:solidFill>
                  </a:ln>
                  <a:solidFill>
                    <a:schemeClr val="tx2">
                      <a:lumMod val="90000"/>
                    </a:schemeClr>
                  </a:solidFill>
                  <a:effectLst>
                    <a:outerShdw blurRad="34925" dist="12700" dir="14400000" algn="ctr" rotWithShape="0">
                      <a:srgbClr val="000000">
                        <a:alpha val="21000"/>
                      </a:srgbClr>
                    </a:outerShdw>
                  </a:effectLst>
                  <a:latin typeface="Wingdings" pitchFamily="2" charset="2"/>
                </a:rPr>
                <a:t></a:t>
              </a:r>
              <a:endParaRPr lang="en-US" sz="5400" dirty="0">
                <a:ln w="3175">
                  <a:solidFill>
                    <a:schemeClr val="tx2">
                      <a:alpha val="60000"/>
                    </a:schemeClr>
                  </a:solidFill>
                </a:ln>
                <a:solidFill>
                  <a:schemeClr val="tx2">
                    <a:lumMod val="90000"/>
                  </a:schemeClr>
                </a:solidFill>
                <a:effectLst>
                  <a:outerShdw blurRad="34925" dist="12700" dir="14400000" algn="ctr" rotWithShape="0">
                    <a:srgbClr val="000000">
                      <a:alpha val="21000"/>
                    </a:srgbClr>
                  </a:outerShdw>
                </a:effectLst>
                <a:latin typeface="Wingdings" pitchFamily="2" charset="2"/>
              </a:endParaRPr>
            </a:p>
          </p:txBody>
        </p:sp>
        <p:cxnSp>
          <p:nvCxnSpPr>
            <p:cNvPr id="10" name="Straight Connector 9"/>
            <p:cNvCxnSpPr/>
            <p:nvPr/>
          </p:nvCxnSpPr>
          <p:spPr>
            <a:xfrm rot="10800000">
              <a:off x="1172584" y="1925620"/>
              <a:ext cx="3119718" cy="1588"/>
            </a:xfrm>
            <a:prstGeom prst="line">
              <a:avLst/>
            </a:prstGeom>
            <a:ln>
              <a:solidFill>
                <a:schemeClr val="tx2">
                  <a:lumMod val="90000"/>
                </a:schemeClr>
              </a:solidFill>
            </a:ln>
            <a:effectLst/>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10800000">
              <a:off x="4831976" y="1922930"/>
              <a:ext cx="3119718" cy="1588"/>
            </a:xfrm>
            <a:prstGeom prst="line">
              <a:avLst/>
            </a:prstGeom>
            <a:ln>
              <a:solidFill>
                <a:schemeClr val="tx2">
                  <a:lumMod val="90000"/>
                </a:schemeClr>
              </a:solidFill>
            </a:ln>
            <a:effectLst/>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83341" y="1387737"/>
            <a:ext cx="6777318" cy="1731982"/>
          </a:xfrm>
        </p:spPr>
        <p:txBody>
          <a:bodyPr anchor="b"/>
          <a:lstStyle>
            <a:lvl1pPr>
              <a:defRPr>
                <a:ln w="3175">
                  <a:solidFill>
                    <a:schemeClr val="tx1">
                      <a:alpha val="65000"/>
                    </a:schemeClr>
                  </a:solidFill>
                </a:ln>
                <a:solidFill>
                  <a:schemeClr val="tx1"/>
                </a:solidFill>
                <a:effectLst>
                  <a:outerShdw blurRad="25400" dist="12700" dir="14220000" rotWithShape="0">
                    <a:prstClr val="black">
                      <a:alpha val="50000"/>
                    </a:prstClr>
                  </a:outerShdw>
                </a:effectLst>
              </a:defRPr>
            </a:lvl1pPr>
          </a:lstStyle>
          <a:p>
            <a:r>
              <a:rPr lang="ru-RU" smtClean="0"/>
              <a:t>Образец заголовка</a:t>
            </a:r>
            <a:endParaRPr lang="en-US" dirty="0"/>
          </a:p>
        </p:txBody>
      </p:sp>
      <p:sp>
        <p:nvSpPr>
          <p:cNvPr id="3" name="Subtitle 2"/>
          <p:cNvSpPr>
            <a:spLocks noGrp="1"/>
          </p:cNvSpPr>
          <p:nvPr>
            <p:ph type="subTitle" idx="1"/>
          </p:nvPr>
        </p:nvSpPr>
        <p:spPr>
          <a:xfrm>
            <a:off x="1371600" y="3767862"/>
            <a:ext cx="6400800" cy="1752600"/>
          </a:xfrm>
        </p:spPr>
        <p:txBody>
          <a:bodyPr/>
          <a:lstStyle>
            <a:lvl1pPr marL="0" indent="0" algn="ctr">
              <a:buNone/>
              <a:defRPr>
                <a:solidFill>
                  <a:schemeClr val="tx1"/>
                </a:solidFill>
                <a:effectLst>
                  <a:outerShdw blurRad="34925" dist="12700" dir="14400000" rotWithShape="0">
                    <a:prstClr val="black">
                      <a:alpha val="21000"/>
                    </a:prstClr>
                  </a:outerShdw>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a:p>
        </p:txBody>
      </p:sp>
      <p:sp>
        <p:nvSpPr>
          <p:cNvPr id="3" name="Vertical Text Placeholder 2"/>
          <p:cNvSpPr>
            <a:spLocks noGrp="1"/>
          </p:cNvSpPr>
          <p:nvPr>
            <p:ph type="body" orient="vert" idx="1"/>
          </p:nvPr>
        </p:nvSpPr>
        <p:spPr/>
        <p:txBody>
          <a:bodyPr vert="eaVert" anchor="ct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Date Placeholder 3"/>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B19B0651-EE4F-4900-A07F-96A6BFA9D0F0}" type="slidenum">
              <a:rPr lang="ru-RU" smtClean="0"/>
              <a:pPr/>
              <a:t>‹#›</a:t>
            </a:fld>
            <a:endParaRPr lang="ru-RU"/>
          </a:p>
        </p:txBody>
      </p:sp>
      <p:grpSp>
        <p:nvGrpSpPr>
          <p:cNvPr id="11" name="Group 10"/>
          <p:cNvGrpSpPr/>
          <p:nvPr/>
        </p:nvGrpSpPr>
        <p:grpSpPr>
          <a:xfrm>
            <a:off x="1172584" y="1392217"/>
            <a:ext cx="6779110" cy="923330"/>
            <a:chOff x="1172584" y="1381459"/>
            <a:chExt cx="6779110" cy="923330"/>
          </a:xfrm>
        </p:grpSpPr>
        <p:sp>
          <p:nvSpPr>
            <p:cNvPr id="15" name="TextBox 14"/>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6" name="Straight Connector 15"/>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6560" y="559398"/>
            <a:ext cx="1678193" cy="5566765"/>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688488" y="849854"/>
            <a:ext cx="5507917" cy="5023821"/>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Date Placeholder 3"/>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B19B0651-EE4F-4900-A07F-96A6BFA9D0F0}" type="slidenum">
              <a:rPr lang="ru-RU" smtClean="0"/>
              <a:pPr/>
              <a:t>‹#›</a:t>
            </a:fld>
            <a:endParaRPr lang="ru-RU"/>
          </a:p>
        </p:txBody>
      </p:sp>
      <p:grpSp>
        <p:nvGrpSpPr>
          <p:cNvPr id="11" name="Group 10"/>
          <p:cNvGrpSpPr/>
          <p:nvPr/>
        </p:nvGrpSpPr>
        <p:grpSpPr>
          <a:xfrm rot="5400000">
            <a:off x="3909050" y="2880823"/>
            <a:ext cx="5480154" cy="923330"/>
            <a:chOff x="1815339" y="1381459"/>
            <a:chExt cx="5480154" cy="923330"/>
          </a:xfrm>
        </p:grpSpPr>
        <p:sp>
          <p:nvSpPr>
            <p:cNvPr id="12" name="TextBox 11"/>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3" name="Straight Connector 12"/>
            <p:cNvCxnSpPr/>
            <p:nvPr/>
          </p:nvCxnSpPr>
          <p:spPr>
            <a:xfrm flipH="1" flipV="1">
              <a:off x="1815339" y="1924709"/>
              <a:ext cx="2468880" cy="2505"/>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0800000">
              <a:off x="4826613" y="1927417"/>
              <a:ext cx="2468880"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Date Placeholder 3"/>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B19B0651-EE4F-4900-A07F-96A6BFA9D0F0}" type="slidenum">
              <a:rPr lang="ru-RU" smtClean="0"/>
              <a:pPr/>
              <a:t>‹#›</a:t>
            </a:fld>
            <a:endParaRPr lang="ru-RU"/>
          </a:p>
        </p:txBody>
      </p:sp>
      <p:sp>
        <p:nvSpPr>
          <p:cNvPr id="11" name="Title 10"/>
          <p:cNvSpPr>
            <a:spLocks noGrp="1"/>
          </p:cNvSpPr>
          <p:nvPr>
            <p:ph type="title"/>
          </p:nvPr>
        </p:nvSpPr>
        <p:spPr/>
        <p:txBody>
          <a:bodyPr/>
          <a:lstStyle/>
          <a:p>
            <a:r>
              <a:rPr lang="ru-RU" smtClean="0"/>
              <a:t>Образец заголовка</a:t>
            </a:r>
            <a:endParaRPr lang="en-US"/>
          </a:p>
        </p:txBody>
      </p:sp>
      <p:grpSp>
        <p:nvGrpSpPr>
          <p:cNvPr id="12" name="Group 11"/>
          <p:cNvGrpSpPr/>
          <p:nvPr/>
        </p:nvGrpSpPr>
        <p:grpSpPr>
          <a:xfrm>
            <a:off x="1172584" y="1392217"/>
            <a:ext cx="6779110" cy="923330"/>
            <a:chOff x="1172584" y="1381459"/>
            <a:chExt cx="6779110" cy="923330"/>
          </a:xfrm>
        </p:grpSpPr>
        <p:sp>
          <p:nvSpPr>
            <p:cNvPr id="13" name="TextBox 12"/>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4" name="Straight Connector 13"/>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pic>
        <p:nvPicPr>
          <p:cNvPr id="12" name="Picture 11" descr="CoverOverlay.png"/>
          <p:cNvPicPr>
            <a:picLocks noChangeAspect="1"/>
          </p:cNvPicPr>
          <p:nvPr/>
        </p:nvPicPr>
        <p:blipFill>
          <a:blip r:embed="rId2" cstate="print">
            <a:lum/>
          </a:blip>
          <a:stretch>
            <a:fillRect/>
          </a:stretch>
        </p:blipFill>
        <p:spPr>
          <a:xfrm>
            <a:off x="0" y="0"/>
            <a:ext cx="9144000" cy="6858000"/>
          </a:xfrm>
          <a:prstGeom prst="rect">
            <a:avLst/>
          </a:prstGeom>
        </p:spPr>
      </p:pic>
      <p:grpSp>
        <p:nvGrpSpPr>
          <p:cNvPr id="7" name="Group 7"/>
          <p:cNvGrpSpPr/>
          <p:nvPr/>
        </p:nvGrpSpPr>
        <p:grpSpPr>
          <a:xfrm>
            <a:off x="1172584" y="2887579"/>
            <a:ext cx="6779110" cy="923330"/>
            <a:chOff x="1172584" y="1381459"/>
            <a:chExt cx="6779110" cy="923330"/>
          </a:xfrm>
        </p:grpSpPr>
        <p:sp>
          <p:nvSpPr>
            <p:cNvPr id="9" name="TextBox 8"/>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0" name="Straight Connector 9"/>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10800000">
              <a:off x="4831976" y="1927412"/>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690040" y="1204857"/>
            <a:ext cx="7754713" cy="1910716"/>
          </a:xfrm>
        </p:spPr>
        <p:txBody>
          <a:bodyPr anchor="b"/>
          <a:lstStyle>
            <a:lvl1pPr algn="ctr">
              <a:defRPr sz="5400" b="0" cap="none" baseline="0">
                <a:solidFill>
                  <a:schemeClr val="tx2"/>
                </a:solidFill>
              </a:defRPr>
            </a:lvl1pPr>
          </a:lstStyle>
          <a:p>
            <a:r>
              <a:rPr lang="ru-RU" smtClean="0"/>
              <a:t>Образец заголовка</a:t>
            </a:r>
            <a:endParaRPr lang="en-US" dirty="0"/>
          </a:p>
        </p:txBody>
      </p:sp>
      <p:sp>
        <p:nvSpPr>
          <p:cNvPr id="3" name="Text Placeholder 2"/>
          <p:cNvSpPr>
            <a:spLocks noGrp="1"/>
          </p:cNvSpPr>
          <p:nvPr>
            <p:ph type="body" idx="1"/>
          </p:nvPr>
        </p:nvSpPr>
        <p:spPr>
          <a:xfrm>
            <a:off x="699248" y="3767316"/>
            <a:ext cx="7734747" cy="1500187"/>
          </a:xfrm>
        </p:spPr>
        <p:txBody>
          <a:bodyPr anchor="t"/>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B19B0651-EE4F-4900-A07F-96A6BFA9D0F0}" type="slidenum">
              <a:rPr lang="ru-RU" smtClean="0"/>
              <a:pPr/>
              <a:t>‹#›</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B19B0651-EE4F-4900-A07F-96A6BFA9D0F0}" type="slidenum">
              <a:rPr lang="ru-RU" smtClean="0"/>
              <a:pPr/>
              <a:t>‹#›</a:t>
            </a:fld>
            <a:endParaRPr lang="ru-RU"/>
          </a:p>
        </p:txBody>
      </p:sp>
      <p:sp>
        <p:nvSpPr>
          <p:cNvPr id="12" name="Title 11"/>
          <p:cNvSpPr>
            <a:spLocks noGrp="1"/>
          </p:cNvSpPr>
          <p:nvPr>
            <p:ph type="title"/>
          </p:nvPr>
        </p:nvSpPr>
        <p:spPr/>
        <p:txBody>
          <a:bodyPr/>
          <a:lstStyle>
            <a:lvl1pPr>
              <a:defRPr>
                <a:solidFill>
                  <a:schemeClr val="tx2"/>
                </a:solidFill>
              </a:defRPr>
            </a:lvl1pPr>
          </a:lstStyle>
          <a:p>
            <a:r>
              <a:rPr lang="ru-RU" smtClean="0"/>
              <a:t>Образец заголовка</a:t>
            </a:r>
            <a:endParaRPr lang="en-US" dirty="0"/>
          </a:p>
        </p:txBody>
      </p:sp>
      <p:grpSp>
        <p:nvGrpSpPr>
          <p:cNvPr id="13" name="Group 12"/>
          <p:cNvGrpSpPr/>
          <p:nvPr/>
        </p:nvGrpSpPr>
        <p:grpSpPr>
          <a:xfrm>
            <a:off x="1172584" y="1392217"/>
            <a:ext cx="6779110" cy="923330"/>
            <a:chOff x="1172584" y="1381459"/>
            <a:chExt cx="6779110" cy="923330"/>
          </a:xfrm>
        </p:grpSpPr>
        <p:sp>
          <p:nvSpPr>
            <p:cNvPr id="14" name="TextBox 13"/>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5" name="Straight Connector 14"/>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
        <p:nvSpPr>
          <p:cNvPr id="8" name="Content Placeholder 7"/>
          <p:cNvSpPr>
            <a:spLocks noGrp="1"/>
          </p:cNvSpPr>
          <p:nvPr>
            <p:ph sz="quarter" idx="13"/>
          </p:nvPr>
        </p:nvSpPr>
        <p:spPr>
          <a:xfrm>
            <a:off x="685800" y="2240280"/>
            <a:ext cx="3803904" cy="3877056"/>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10" name="Content Placeholder 9"/>
          <p:cNvSpPr>
            <a:spLocks noGrp="1"/>
          </p:cNvSpPr>
          <p:nvPr>
            <p:ph sz="quarter" idx="14"/>
          </p:nvPr>
        </p:nvSpPr>
        <p:spPr>
          <a:xfrm>
            <a:off x="4645151" y="2240280"/>
            <a:ext cx="3803904" cy="3877056"/>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a:p>
        </p:txBody>
      </p:sp>
      <p:sp>
        <p:nvSpPr>
          <p:cNvPr id="3" name="Text Placeholder 2"/>
          <p:cNvSpPr>
            <a:spLocks noGrp="1"/>
          </p:cNvSpPr>
          <p:nvPr>
            <p:ph type="body" idx="1"/>
          </p:nvPr>
        </p:nvSpPr>
        <p:spPr>
          <a:xfrm>
            <a:off x="1051560" y="2240280"/>
            <a:ext cx="3442446" cy="658368"/>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688488" y="2947595"/>
            <a:ext cx="3803904" cy="317296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5002306" y="2240280"/>
            <a:ext cx="3447288" cy="658368"/>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4645026" y="2944368"/>
            <a:ext cx="3799728" cy="317296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B19B0651-EE4F-4900-A07F-96A6BFA9D0F0}" type="slidenum">
              <a:rPr lang="ru-RU" smtClean="0"/>
              <a:pPr/>
              <a:t>‹#›</a:t>
            </a:fld>
            <a:endParaRPr lang="ru-RU"/>
          </a:p>
        </p:txBody>
      </p:sp>
      <p:grpSp>
        <p:nvGrpSpPr>
          <p:cNvPr id="14" name="Group 13"/>
          <p:cNvGrpSpPr/>
          <p:nvPr/>
        </p:nvGrpSpPr>
        <p:grpSpPr>
          <a:xfrm>
            <a:off x="1172584" y="1392217"/>
            <a:ext cx="6779110" cy="923330"/>
            <a:chOff x="1172584" y="1381459"/>
            <a:chExt cx="6779110" cy="923330"/>
          </a:xfrm>
        </p:grpSpPr>
        <p:sp>
          <p:nvSpPr>
            <p:cNvPr id="16" name="TextBox 15"/>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7" name="Straight Connector 16"/>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B19B0651-EE4F-4900-A07F-96A6BFA9D0F0}" type="slidenum">
              <a:rPr lang="ru-RU" smtClean="0"/>
              <a:pPr/>
              <a:t>‹#›</a:t>
            </a:fld>
            <a:endParaRPr lang="ru-RU"/>
          </a:p>
        </p:txBody>
      </p:sp>
      <p:grpSp>
        <p:nvGrpSpPr>
          <p:cNvPr id="10" name="Group 9"/>
          <p:cNvGrpSpPr/>
          <p:nvPr/>
        </p:nvGrpSpPr>
        <p:grpSpPr>
          <a:xfrm>
            <a:off x="1172584" y="1392217"/>
            <a:ext cx="6779110" cy="923330"/>
            <a:chOff x="1172584" y="1381459"/>
            <a:chExt cx="6779110" cy="923330"/>
          </a:xfrm>
        </p:grpSpPr>
        <p:sp>
          <p:nvSpPr>
            <p:cNvPr id="14" name="TextBox 13"/>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5" name="Straight Connector 14"/>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B19B0651-EE4F-4900-A07F-96A6BFA9D0F0}" type="slidenum">
              <a:rPr lang="ru-RU" smtClean="0"/>
              <a:pPr/>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5034579" y="1678195"/>
            <a:ext cx="3422483" cy="1886921"/>
          </a:xfrm>
        </p:spPr>
        <p:txBody>
          <a:bodyPr anchor="b"/>
          <a:lstStyle>
            <a:lvl1pPr algn="l">
              <a:defRPr sz="2800" b="0"/>
            </a:lvl1pPr>
          </a:lstStyle>
          <a:p>
            <a:r>
              <a:rPr lang="ru-RU" smtClean="0"/>
              <a:t>Образец заголовка</a:t>
            </a:r>
            <a:endParaRPr lang="en-US"/>
          </a:p>
        </p:txBody>
      </p:sp>
      <p:sp>
        <p:nvSpPr>
          <p:cNvPr id="3" name="Content Placeholder 2"/>
          <p:cNvSpPr>
            <a:spLocks noGrp="1"/>
          </p:cNvSpPr>
          <p:nvPr>
            <p:ph idx="1"/>
          </p:nvPr>
        </p:nvSpPr>
        <p:spPr>
          <a:xfrm>
            <a:off x="692001" y="559398"/>
            <a:ext cx="4116667" cy="5566765"/>
          </a:xfrm>
        </p:spPr>
        <p:txBody>
          <a:bodyPr anchor="ct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5034579" y="3603812"/>
            <a:ext cx="3411725" cy="2517289"/>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B19B0651-EE4F-4900-A07F-96A6BFA9D0F0}" type="slidenum">
              <a:rPr lang="ru-RU" smtClean="0"/>
              <a:pPr/>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77731" y="4668818"/>
            <a:ext cx="7767021" cy="644729"/>
          </a:xfrm>
        </p:spPr>
        <p:txBody>
          <a:bodyPr anchor="b"/>
          <a:lstStyle>
            <a:lvl1pPr algn="ctr">
              <a:defRPr sz="2800" b="0"/>
            </a:lvl1pPr>
          </a:lstStyle>
          <a:p>
            <a:r>
              <a:rPr lang="ru-RU" smtClean="0"/>
              <a:t>Образец заголовка</a:t>
            </a:r>
            <a:endParaRPr lang="en-US"/>
          </a:p>
        </p:txBody>
      </p:sp>
      <p:sp>
        <p:nvSpPr>
          <p:cNvPr id="3" name="Picture Placeholder 2"/>
          <p:cNvSpPr>
            <a:spLocks noGrp="1"/>
          </p:cNvSpPr>
          <p:nvPr>
            <p:ph type="pic" idx="1"/>
          </p:nvPr>
        </p:nvSpPr>
        <p:spPr>
          <a:xfrm rot="240000">
            <a:off x="2183792" y="666965"/>
            <a:ext cx="4772156" cy="3598016"/>
          </a:xfrm>
          <a:solidFill>
            <a:srgbClr val="FFFFFF">
              <a:shade val="85000"/>
            </a:srgbClr>
          </a:solidFill>
          <a:ln w="190500" cap="sq">
            <a:solidFill>
              <a:srgbClr val="FFFFFF"/>
            </a:solidFill>
            <a:miter lim="800000"/>
          </a:ln>
          <a:effectLst>
            <a:outerShdw blurRad="65000" dist="50800" dir="12900000" kx="195000" ky="145000" algn="tl" rotWithShape="0">
              <a:srgbClr val="000000">
                <a:alpha val="24000"/>
              </a:srgbClr>
            </a:outerShdw>
          </a:effectLst>
          <a:scene3d>
            <a:camera prst="orthographicFront">
              <a:rot lat="0" lon="0" rev="360000"/>
            </a:camera>
            <a:lightRig rig="twoPt" dir="t">
              <a:rot lat="0" lon="0" rev="7200000"/>
            </a:lightRig>
          </a:scene3d>
          <a:sp3d contourW="12700">
            <a:bevelT w="25400" h="19050"/>
            <a:contourClr>
              <a:srgbClr val="969696"/>
            </a:contourClr>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688489" y="5324306"/>
            <a:ext cx="7756264" cy="804862"/>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B4C71EC6-210F-42DE-9C53-41977AD35B3D}" type="datetimeFigureOut">
              <a:rPr lang="ru-RU" smtClean="0"/>
              <a:pPr/>
              <a:t>05.06.2014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B19B0651-EE4F-4900-A07F-96A6BFA9D0F0}" type="slidenum">
              <a:rPr lang="ru-RU" smtClean="0"/>
              <a:pPr/>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gradFill flip="none" rotWithShape="1">
            <a:gsLst>
              <a:gs pos="83000">
                <a:schemeClr val="bg1">
                  <a:alpha val="11000"/>
                </a:schemeClr>
              </a:gs>
              <a:gs pos="100000">
                <a:schemeClr val="bg2">
                  <a:lumMod val="75000"/>
                  <a:alpha val="23000"/>
                </a:schemeClr>
              </a:gs>
            </a:gsLst>
            <a:path path="rect">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88490" y="570156"/>
            <a:ext cx="7756263" cy="1054250"/>
          </a:xfrm>
          <a:prstGeom prst="rect">
            <a:avLst/>
          </a:prstGeom>
        </p:spPr>
        <p:txBody>
          <a:bodyPr vert="horz" lIns="91440" tIns="45720" rIns="91440" bIns="45720" rtlCol="0" anchor="ctr">
            <a:noAutofit/>
          </a:bodyPr>
          <a:lstStyle/>
          <a:p>
            <a:r>
              <a:rPr lang="ru-RU" smtClean="0"/>
              <a:t>Образец заголовка</a:t>
            </a:r>
            <a:endParaRPr lang="en-US" dirty="0"/>
          </a:p>
        </p:txBody>
      </p:sp>
      <p:sp>
        <p:nvSpPr>
          <p:cNvPr id="3" name="Text Placeholder 2"/>
          <p:cNvSpPr>
            <a:spLocks noGrp="1"/>
          </p:cNvSpPr>
          <p:nvPr>
            <p:ph type="body" idx="1"/>
          </p:nvPr>
        </p:nvSpPr>
        <p:spPr>
          <a:xfrm>
            <a:off x="699247" y="2248347"/>
            <a:ext cx="7745505" cy="3877815"/>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360378" y="6161442"/>
            <a:ext cx="2133600" cy="365125"/>
          </a:xfrm>
          <a:prstGeom prst="rect">
            <a:avLst/>
          </a:prstGeom>
        </p:spPr>
        <p:txBody>
          <a:bodyPr vert="horz" lIns="91440" tIns="45720" rIns="91440" bIns="45720" rtlCol="0" anchor="ctr"/>
          <a:lstStyle>
            <a:lvl1pPr algn="l">
              <a:defRPr sz="1200">
                <a:solidFill>
                  <a:schemeClr val="tx2"/>
                </a:solidFill>
              </a:defRPr>
            </a:lvl1pPr>
          </a:lstStyle>
          <a:p>
            <a:fld id="{B4C71EC6-210F-42DE-9C53-41977AD35B3D}" type="datetimeFigureOut">
              <a:rPr lang="ru-RU" smtClean="0"/>
              <a:pPr/>
              <a:t>05.06.2014</a:t>
            </a:fld>
            <a:endParaRPr lang="ru-RU"/>
          </a:p>
        </p:txBody>
      </p:sp>
      <p:sp>
        <p:nvSpPr>
          <p:cNvPr id="5" name="Footer Placeholder 4"/>
          <p:cNvSpPr>
            <a:spLocks noGrp="1"/>
          </p:cNvSpPr>
          <p:nvPr>
            <p:ph type="ftr" sz="quarter" idx="3"/>
          </p:nvPr>
        </p:nvSpPr>
        <p:spPr>
          <a:xfrm>
            <a:off x="3124200" y="6161442"/>
            <a:ext cx="2895600" cy="365125"/>
          </a:xfrm>
          <a:prstGeom prst="rect">
            <a:avLst/>
          </a:prstGeom>
        </p:spPr>
        <p:txBody>
          <a:bodyPr vert="horz" lIns="91440" tIns="45720" rIns="91440" bIns="45720" rtlCol="0" anchor="ctr"/>
          <a:lstStyle>
            <a:lvl1pPr algn="ctr">
              <a:defRPr sz="1200">
                <a:solidFill>
                  <a:schemeClr val="tx2"/>
                </a:solidFill>
              </a:defRPr>
            </a:lvl1pPr>
          </a:lstStyle>
          <a:p>
            <a:endParaRPr lang="ru-RU"/>
          </a:p>
        </p:txBody>
      </p:sp>
      <p:sp>
        <p:nvSpPr>
          <p:cNvPr id="6" name="Slide Number Placeholder 5"/>
          <p:cNvSpPr>
            <a:spLocks noGrp="1"/>
          </p:cNvSpPr>
          <p:nvPr>
            <p:ph type="sldNum" sz="quarter" idx="4"/>
          </p:nvPr>
        </p:nvSpPr>
        <p:spPr>
          <a:xfrm>
            <a:off x="6639264" y="6161442"/>
            <a:ext cx="2133600" cy="365125"/>
          </a:xfrm>
          <a:prstGeom prst="rect">
            <a:avLst/>
          </a:prstGeom>
        </p:spPr>
        <p:txBody>
          <a:bodyPr vert="horz" lIns="91440" tIns="45720" rIns="91440" bIns="45720" rtlCol="0" anchor="ctr"/>
          <a:lstStyle>
            <a:lvl1pPr algn="r">
              <a:defRPr sz="1200">
                <a:solidFill>
                  <a:schemeClr val="tx2"/>
                </a:solidFill>
              </a:defRPr>
            </a:lvl1pPr>
          </a:lstStyle>
          <a:p>
            <a:fld id="{B19B0651-EE4F-4900-A07F-96A6BFA9D0F0}" type="slidenum">
              <a:rPr lang="ru-RU" smtClean="0"/>
              <a:pPr/>
              <a:t>‹#›</a:t>
            </a:fld>
            <a:endParaRPr lang="ru-RU"/>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54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65760" indent="-365760" algn="l" defTabSz="914400" rtl="0" eaLnBrk="1" latinLnBrk="0" hangingPunct="1">
        <a:spcBef>
          <a:spcPct val="20000"/>
        </a:spcBef>
        <a:buClr>
          <a:schemeClr val="accent1"/>
        </a:buClr>
        <a:buFont typeface="Wingdings" pitchFamily="2" charset="2"/>
        <a:buChar char=""/>
        <a:defRPr sz="2400" kern="1200">
          <a:solidFill>
            <a:schemeClr val="tx1">
              <a:lumMod val="85000"/>
              <a:lumOff val="15000"/>
            </a:schemeClr>
          </a:solidFill>
          <a:latin typeface="+mn-lt"/>
          <a:ea typeface="+mn-ea"/>
          <a:cs typeface="+mn-cs"/>
        </a:defRPr>
      </a:lvl1pPr>
      <a:lvl2pPr marL="777240" indent="-365760" algn="l" defTabSz="914400" rtl="0" eaLnBrk="1" latinLnBrk="0" hangingPunct="1">
        <a:spcBef>
          <a:spcPct val="20000"/>
        </a:spcBef>
        <a:buClr>
          <a:schemeClr val="accent1"/>
        </a:buClr>
        <a:buFont typeface="Wingdings" pitchFamily="2" charset="2"/>
        <a:buChar char=""/>
        <a:defRPr sz="2200" kern="1200">
          <a:solidFill>
            <a:schemeClr val="tx1">
              <a:lumMod val="85000"/>
              <a:lumOff val="15000"/>
            </a:schemeClr>
          </a:solidFill>
          <a:latin typeface="+mn-lt"/>
          <a:ea typeface="+mn-ea"/>
          <a:cs typeface="+mn-cs"/>
        </a:defRPr>
      </a:lvl2pPr>
      <a:lvl3pPr marL="1143000" indent="-365760" algn="l" defTabSz="914400" rtl="0" eaLnBrk="1" latinLnBrk="0" hangingPunct="1">
        <a:spcBef>
          <a:spcPct val="20000"/>
        </a:spcBef>
        <a:buClr>
          <a:schemeClr val="accent1"/>
        </a:buClr>
        <a:buFont typeface="Wingdings" pitchFamily="2" charset="2"/>
        <a:buChar char=""/>
        <a:defRPr sz="2000" kern="1200">
          <a:solidFill>
            <a:schemeClr val="tx1">
              <a:lumMod val="85000"/>
              <a:lumOff val="15000"/>
            </a:schemeClr>
          </a:solidFill>
          <a:latin typeface="+mn-lt"/>
          <a:ea typeface="+mn-ea"/>
          <a:cs typeface="+mn-cs"/>
        </a:defRPr>
      </a:lvl3pPr>
      <a:lvl4pPr marL="1508760" indent="-320040" algn="l" defTabSz="914400" rtl="0" eaLnBrk="1" latinLnBrk="0" hangingPunct="1">
        <a:spcBef>
          <a:spcPct val="20000"/>
        </a:spcBef>
        <a:buClr>
          <a:schemeClr val="accent1"/>
        </a:buClr>
        <a:buFont typeface="Wingdings" pitchFamily="2" charset="2"/>
        <a:buChar char=""/>
        <a:defRPr sz="1800" kern="1200">
          <a:solidFill>
            <a:schemeClr val="tx1">
              <a:lumMod val="85000"/>
              <a:lumOff val="15000"/>
            </a:schemeClr>
          </a:solidFill>
          <a:latin typeface="+mn-lt"/>
          <a:ea typeface="+mn-ea"/>
          <a:cs typeface="+mn-cs"/>
        </a:defRPr>
      </a:lvl4pPr>
      <a:lvl5pPr marL="1828800" indent="-320040" algn="l" defTabSz="914400" rtl="0" eaLnBrk="1" latinLnBrk="0" hangingPunct="1">
        <a:spcBef>
          <a:spcPct val="20000"/>
        </a:spcBef>
        <a:buClr>
          <a:schemeClr val="accent1"/>
        </a:buClr>
        <a:buFont typeface="Wingdings" pitchFamily="2" charset="2"/>
        <a:buChar char=""/>
        <a:defRPr sz="1600" kern="1200">
          <a:solidFill>
            <a:schemeClr val="tx1">
              <a:lumMod val="85000"/>
              <a:lumOff val="15000"/>
            </a:schemeClr>
          </a:solidFill>
          <a:latin typeface="+mn-lt"/>
          <a:ea typeface="+mn-ea"/>
          <a:cs typeface="+mn-cs"/>
        </a:defRPr>
      </a:lvl5pPr>
      <a:lvl6pPr marL="214884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6pPr>
      <a:lvl7pPr marL="246888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7pPr>
      <a:lvl8pPr marL="278892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8pPr>
      <a:lvl9pPr marL="310896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dirty="0"/>
              <a:t>Потребление и инвестиции</a:t>
            </a:r>
          </a:p>
        </p:txBody>
      </p:sp>
      <p:sp>
        <p:nvSpPr>
          <p:cNvPr id="3" name="Подзаголовок 2"/>
          <p:cNvSpPr>
            <a:spLocks noGrp="1"/>
          </p:cNvSpPr>
          <p:nvPr>
            <p:ph type="subTitle" idx="1"/>
          </p:nvPr>
        </p:nvSpPr>
        <p:spPr/>
        <p:txBody>
          <a:bodyPr>
            <a:normAutofit/>
          </a:bodyPr>
          <a:lstStyle/>
          <a:p>
            <a:r>
              <a:rPr lang="ru-RU" sz="3200" b="1" dirty="0" smtClean="0">
                <a:solidFill>
                  <a:schemeClr val="tx2"/>
                </a:solidFill>
                <a:effectLst>
                  <a:outerShdw blurRad="38100" dist="38100" dir="2700000" algn="tl">
                    <a:srgbClr val="000000">
                      <a:alpha val="43137"/>
                    </a:srgbClr>
                  </a:outerShdw>
                </a:effectLst>
              </a:rPr>
              <a:t>Пол </a:t>
            </a:r>
            <a:r>
              <a:rPr lang="ru-RU" sz="3200" b="1" dirty="0" err="1" smtClean="0">
                <a:solidFill>
                  <a:schemeClr val="tx2"/>
                </a:solidFill>
                <a:effectLst>
                  <a:outerShdw blurRad="38100" dist="38100" dir="2700000" algn="tl">
                    <a:srgbClr val="000000">
                      <a:alpha val="43137"/>
                    </a:srgbClr>
                  </a:outerShdw>
                </a:effectLst>
              </a:rPr>
              <a:t>Энтони</a:t>
            </a:r>
            <a:r>
              <a:rPr lang="ru-RU" sz="3200" b="1" dirty="0" smtClean="0">
                <a:solidFill>
                  <a:schemeClr val="tx2"/>
                </a:solidFill>
                <a:effectLst>
                  <a:outerShdw blurRad="38100" dist="38100" dir="2700000" algn="tl">
                    <a:srgbClr val="000000">
                      <a:alpha val="43137"/>
                    </a:srgbClr>
                  </a:outerShdw>
                </a:effectLst>
              </a:rPr>
              <a:t> </a:t>
            </a:r>
            <a:r>
              <a:rPr lang="ru-RU" sz="3200" b="1" dirty="0" err="1" smtClean="0">
                <a:solidFill>
                  <a:schemeClr val="tx2"/>
                </a:solidFill>
                <a:effectLst>
                  <a:outerShdw blurRad="38100" dist="38100" dir="2700000" algn="tl">
                    <a:srgbClr val="000000">
                      <a:alpha val="43137"/>
                    </a:srgbClr>
                  </a:outerShdw>
                </a:effectLst>
              </a:rPr>
              <a:t>Самуэльсон</a:t>
            </a:r>
            <a:endParaRPr lang="ru-RU" sz="3200" b="1" dirty="0" smtClean="0">
              <a:solidFill>
                <a:schemeClr val="tx2"/>
              </a:solidFill>
              <a:effectLst>
                <a:outerShdw blurRad="38100" dist="38100" dir="2700000" algn="tl">
                  <a:srgbClr val="000000">
                    <a:alpha val="43137"/>
                  </a:srgbClr>
                </a:outerShdw>
              </a:effectLst>
            </a:endParaRPr>
          </a:p>
          <a:p>
            <a:r>
              <a:rPr lang="ru-RU" sz="3200" b="1" dirty="0" smtClean="0">
                <a:solidFill>
                  <a:schemeClr val="tx2"/>
                </a:solidFill>
                <a:effectLst>
                  <a:outerShdw blurRad="38100" dist="38100" dir="2700000" algn="tl">
                    <a:srgbClr val="000000">
                      <a:alpha val="43137"/>
                    </a:srgbClr>
                  </a:outerShdw>
                </a:effectLst>
              </a:rPr>
              <a:t>Уильям </a:t>
            </a:r>
            <a:r>
              <a:rPr lang="ru-RU" sz="3200" b="1" dirty="0" err="1" smtClean="0">
                <a:solidFill>
                  <a:schemeClr val="tx2"/>
                </a:solidFill>
                <a:effectLst>
                  <a:outerShdw blurRad="38100" dist="38100" dir="2700000" algn="tl">
                    <a:srgbClr val="000000">
                      <a:alpha val="43137"/>
                    </a:srgbClr>
                  </a:outerShdw>
                </a:effectLst>
              </a:rPr>
              <a:t>Нордхаус</a:t>
            </a:r>
            <a:endParaRPr lang="ru-RU" sz="3200" b="1" dirty="0">
              <a:solidFill>
                <a:schemeClr val="tx2"/>
              </a:solidFill>
              <a:effectLst>
                <a:outerShdw blurRad="38100" dist="38100" dir="2700000" algn="tl">
                  <a:srgbClr val="000000">
                    <a:alpha val="43137"/>
                  </a:srgbClr>
                </a:outerShdw>
              </a:effectLst>
            </a:endParaRPr>
          </a:p>
        </p:txBody>
      </p:sp>
      <p:pic>
        <p:nvPicPr>
          <p:cNvPr id="4" name="Бабах.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cstate="print"/>
          <a:stretch>
            <a:fillRect/>
          </a:stretch>
        </p:blipFill>
        <p:spPr>
          <a:xfrm>
            <a:off x="-684584" y="1261"/>
            <a:ext cx="609600" cy="609600"/>
          </a:xfrm>
          <a:prstGeom prst="rect">
            <a:avLst/>
          </a:prstGeom>
        </p:spPr>
      </p:pic>
    </p:spTree>
    <p:extLst>
      <p:ext uri="{BB962C8B-B14F-4D97-AF65-F5344CB8AC3E}">
        <p14:creationId xmlns:p14="http://schemas.microsoft.com/office/powerpoint/2010/main" val="3757125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repeatCount="indefinite" fill="remove"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428596" y="500042"/>
            <a:ext cx="4286280" cy="5521337"/>
          </a:xfrm>
        </p:spPr>
        <p:txBody>
          <a:bodyPr>
            <a:normAutofit/>
          </a:bodyPr>
          <a:lstStyle/>
          <a:p>
            <a:pPr marL="0" indent="0" algn="just"/>
            <a:r>
              <a:rPr lang="ru-RU" sz="1800" dirty="0"/>
              <a:t>Тщательное исследование бюджетов семей н индивидов показало, что наиболее важную роль в структуре расходов на потребление </a:t>
            </a:r>
            <a:r>
              <a:rPr lang="ru-RU" sz="1800" dirty="0" smtClean="0"/>
              <a:t>играет располагаемый </a:t>
            </a:r>
            <a:r>
              <a:rPr lang="ru-RU" sz="1800" dirty="0"/>
              <a:t>доход. Заметьте, что по мере увеличения доходов происходит снижение удельного веса затрат </a:t>
            </a:r>
            <a:r>
              <a:rPr lang="ru-RU" sz="1800" dirty="0" smtClean="0"/>
              <a:t>на </a:t>
            </a:r>
            <a:r>
              <a:rPr lang="ru-RU" sz="1800" dirty="0"/>
              <a:t>продукты </a:t>
            </a:r>
            <a:r>
              <a:rPr lang="ru-RU" sz="1800" dirty="0" smtClean="0"/>
              <a:t>питания. </a:t>
            </a:r>
            <a:r>
              <a:rPr lang="ru-RU" sz="1800" dirty="0"/>
              <a:t>Обратите также внимание на то, что сбережении имеют </a:t>
            </a:r>
            <a:r>
              <a:rPr lang="ru-RU" sz="1800" dirty="0" smtClean="0"/>
              <a:t>отрицательное </a:t>
            </a:r>
            <a:r>
              <a:rPr lang="ru-RU" sz="1800" dirty="0"/>
              <a:t>значение при низких уровнях дохода, но растут очень быстро </a:t>
            </a:r>
            <a:r>
              <a:rPr lang="ru-RU" sz="1800" dirty="0" smtClean="0"/>
              <a:t>при </a:t>
            </a:r>
            <a:r>
              <a:rPr lang="ru-RU" sz="1800" dirty="0"/>
              <a:t>большом доходе. (Источник: Министерство труда </a:t>
            </a:r>
            <a:r>
              <a:rPr lang="ru-RU" sz="1800" dirty="0" smtClean="0"/>
              <a:t>США </a:t>
            </a:r>
            <a:r>
              <a:rPr lang="ru-RU" sz="1800" i="1" dirty="0" smtClean="0"/>
              <a:t>С</a:t>
            </a:r>
            <a:r>
              <a:rPr lang="en-US" sz="1800" i="1" dirty="0" err="1" smtClean="0"/>
              <a:t>onsumer</a:t>
            </a:r>
            <a:r>
              <a:rPr lang="en-US" sz="1800" i="1" dirty="0" smtClean="0"/>
              <a:t> </a:t>
            </a:r>
            <a:r>
              <a:rPr lang="en-US" sz="1800" i="1" dirty="0"/>
              <a:t>expenditure survey. </a:t>
            </a:r>
            <a:r>
              <a:rPr lang="en-US" sz="1800" i="1" dirty="0" smtClean="0"/>
              <a:t>Interview </a:t>
            </a:r>
            <a:r>
              <a:rPr lang="en-US" sz="1800" i="1" dirty="0"/>
              <a:t>survey </a:t>
            </a:r>
            <a:r>
              <a:rPr lang="en-US" sz="1800" i="1" dirty="0" smtClean="0"/>
              <a:t>1984</a:t>
            </a:r>
            <a:r>
              <a:rPr lang="en-US" sz="1800" dirty="0" smtClean="0"/>
              <a:t> (August 1986)</a:t>
            </a:r>
            <a:r>
              <a:rPr lang="ru-RU" sz="1800" dirty="0" smtClean="0"/>
              <a:t>, пересчитано </a:t>
            </a:r>
            <a:r>
              <a:rPr lang="ru-RU" sz="1800" dirty="0"/>
              <a:t>в </a:t>
            </a:r>
            <a:r>
              <a:rPr lang="ru-RU" sz="1800" dirty="0" smtClean="0"/>
              <a:t>ценах 1997 г. </a:t>
            </a:r>
            <a:r>
              <a:rPr lang="ru-RU" sz="1800" dirty="0"/>
              <a:t>авторами.)</a:t>
            </a:r>
          </a:p>
          <a:p>
            <a:pPr marL="0" indent="0" algn="just"/>
            <a:endParaRPr lang="ru-RU" sz="1600" dirty="0"/>
          </a:p>
        </p:txBody>
      </p:sp>
      <p:pic>
        <p:nvPicPr>
          <p:cNvPr id="7" name="Picture 1" descr="C:\Users\Вячеслав\Desktop\0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29190" y="2428868"/>
            <a:ext cx="3978946" cy="3071834"/>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
        <p:nvSpPr>
          <p:cNvPr id="8" name="Заголовок 2"/>
          <p:cNvSpPr txBox="1">
            <a:spLocks/>
          </p:cNvSpPr>
          <p:nvPr/>
        </p:nvSpPr>
        <p:spPr>
          <a:xfrm>
            <a:off x="5500694" y="5643578"/>
            <a:ext cx="3143240" cy="839936"/>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Рис. 2. Структура расходов семей является устойчивой.</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spTree>
    <p:extLst>
      <p:ext uri="{BB962C8B-B14F-4D97-AF65-F5344CB8AC3E}">
        <p14:creationId xmlns:p14="http://schemas.microsoft.com/office/powerpoint/2010/main" val="15977982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357159" y="500042"/>
            <a:ext cx="4500594" cy="6072230"/>
          </a:xfrm>
        </p:spPr>
        <p:txBody>
          <a:bodyPr>
            <a:noAutofit/>
          </a:bodyPr>
          <a:lstStyle/>
          <a:p>
            <a:pPr marL="0" indent="0" algn="just"/>
            <a:r>
              <a:rPr lang="ru-RU" sz="1800" dirty="0" smtClean="0"/>
              <a:t> Естественно, что с ростом доходов расходы на многие продукты питания также увеличиваются. У людей появляется возможность питаться лучше однако существуют пределы увеличения расходован продукты питания при увеличении доходов? Выказывается, что со временем часть расходов, выделяемая на продукты питания, уменьшается, несмотря на рост доходов? </a:t>
            </a:r>
          </a:p>
          <a:p>
            <a:pPr marL="0" indent="0" algn="just"/>
            <a:r>
              <a:rPr lang="ru-RU" sz="1800" dirty="0" smtClean="0"/>
              <a:t>До тех пор, пока не будет достигнут высокий уровень заработков, расходы на одежду, развлечения и автомобили будут увеличиваться более чем пропорционально по отношению к чистому доходу. Расходы на покупку предметов роскоши всегда увеличиваются в большей: степени, чем доходы. Наконец, исследования семейных бюджетов подтвердили, что сбережения растут очень быстро по мере увеличения доходов. Сбережения – самый роскошный вид предметов роскоши.</a:t>
            </a:r>
            <a:endParaRPr lang="ru-RU" sz="1800" dirty="0"/>
          </a:p>
        </p:txBody>
      </p:sp>
      <p:pic>
        <p:nvPicPr>
          <p:cNvPr id="5" name="Рисунок 4" descr="rxxvqm2t2j.gif"/>
          <p:cNvPicPr>
            <a:picLocks noChangeAspect="1"/>
          </p:cNvPicPr>
          <p:nvPr/>
        </p:nvPicPr>
        <p:blipFill>
          <a:blip r:embed="rId2"/>
          <a:stretch>
            <a:fillRect/>
          </a:stretch>
        </p:blipFill>
        <p:spPr>
          <a:xfrm>
            <a:off x="5072066" y="2071678"/>
            <a:ext cx="3786182" cy="2796294"/>
          </a:xfrm>
          <a:prstGeom prst="rect">
            <a:avLst/>
          </a:prstGeom>
          <a:ln w="76200">
            <a:solidFill>
              <a:schemeClr val="accent1"/>
            </a:solidFill>
          </a:ln>
        </p:spPr>
      </p:pic>
    </p:spTree>
    <p:extLst>
      <p:ext uri="{BB962C8B-B14F-4D97-AF65-F5344CB8AC3E}">
        <p14:creationId xmlns:p14="http://schemas.microsoft.com/office/powerpoint/2010/main" val="36175317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500035" y="2071678"/>
            <a:ext cx="5000660" cy="4357717"/>
          </a:xfrm>
        </p:spPr>
        <p:txBody>
          <a:bodyPr>
            <a:normAutofit/>
          </a:bodyPr>
          <a:lstStyle/>
          <a:p>
            <a:pPr marL="0" indent="0" algn="just"/>
            <a:r>
              <a:rPr lang="ru-RU" sz="1600" dirty="0" smtClean="0"/>
              <a:t>Изменения </a:t>
            </a:r>
            <a:r>
              <a:rPr lang="ru-RU" sz="1600" dirty="0"/>
              <a:t>структуры потребления, которые вызваны </a:t>
            </a:r>
            <a:r>
              <a:rPr lang="ru-RU" sz="1600" dirty="0" smtClean="0"/>
              <a:t>постоянными </a:t>
            </a:r>
            <a:r>
              <a:rPr lang="ru-RU" sz="1600" dirty="0"/>
              <a:t>изменениями технологий, дохода и </a:t>
            </a:r>
            <a:r>
              <a:rPr lang="ru-RU" sz="1600" dirty="0" smtClean="0"/>
              <a:t>социальных </a:t>
            </a:r>
            <a:r>
              <a:rPr lang="ru-RU" sz="1600" dirty="0"/>
              <a:t>факторов, приводят с течением времени к впечатляющим переменам в структуре потребления в США. Так, в 1918 году американские домашние хозяйства в среднем расходовали большую часть своих доходов, а </a:t>
            </a:r>
            <a:r>
              <a:rPr lang="ru-RU" sz="1600" dirty="0" smtClean="0"/>
              <a:t>точнее </a:t>
            </a:r>
            <a:r>
              <a:rPr lang="ru-RU" sz="1600" dirty="0"/>
              <a:t>41%, на еду и спиртные напитки. Если сравнивать с </a:t>
            </a:r>
            <a:r>
              <a:rPr lang="ru-RU" sz="1600" dirty="0" smtClean="0"/>
              <a:t>настоящим </a:t>
            </a:r>
            <a:r>
              <a:rPr lang="ru-RU" sz="1600" dirty="0"/>
              <a:t>временем, то сейчас затраты домашних хозяйств на эти виды товаров составляют лишь 19% их дохода. </a:t>
            </a:r>
            <a:r>
              <a:rPr lang="ru-RU" sz="1600" dirty="0" smtClean="0"/>
              <a:t>Почему </a:t>
            </a:r>
            <a:r>
              <a:rPr lang="ru-RU" sz="1600" dirty="0"/>
              <a:t>это произошло? Основная причина заключается в том, что расходы на продукты питания росли медленнее, чем </a:t>
            </a:r>
            <a:r>
              <a:rPr lang="ru-RU" sz="1600" dirty="0" smtClean="0"/>
              <a:t>доходы </a:t>
            </a:r>
            <a:r>
              <a:rPr lang="ru-RU" sz="1600" dirty="0"/>
              <a:t>домашних хозяйств. </a:t>
            </a:r>
            <a:endParaRPr lang="ru-RU" sz="1600" dirty="0" smtClean="0"/>
          </a:p>
          <a:p>
            <a:pPr marL="0" indent="0" algn="just"/>
            <a:r>
              <a:rPr lang="ru-RU" sz="1600" dirty="0" smtClean="0"/>
              <a:t>Аналогичным </a:t>
            </a:r>
            <a:r>
              <a:rPr lang="ru-RU" sz="1600" dirty="0"/>
              <a:t>образом, расходы домашних хозяйств на предметы одежды снизились с 18% дохода в начале </a:t>
            </a:r>
            <a:r>
              <a:rPr lang="ru-RU" sz="1600" dirty="0" smtClean="0"/>
              <a:t>нынешнего </a:t>
            </a:r>
            <a:r>
              <a:rPr lang="ru-RU" sz="1600" dirty="0"/>
              <a:t>столетия до 6% в настоящее время.</a:t>
            </a:r>
          </a:p>
        </p:txBody>
      </p:sp>
      <p:sp>
        <p:nvSpPr>
          <p:cNvPr id="3" name="Заголовок 2"/>
          <p:cNvSpPr>
            <a:spLocks noGrp="1"/>
          </p:cNvSpPr>
          <p:nvPr>
            <p:ph type="title"/>
          </p:nvPr>
        </p:nvSpPr>
        <p:spPr/>
        <p:txBody>
          <a:bodyPr/>
          <a:lstStyle/>
          <a:p>
            <a:r>
              <a:rPr lang="ru-RU" sz="3500" dirty="0" smtClean="0"/>
              <a:t>Современная структура потребления</a:t>
            </a:r>
            <a:endParaRPr lang="ru-RU" sz="3500" dirty="0"/>
          </a:p>
        </p:txBody>
      </p:sp>
      <p:pic>
        <p:nvPicPr>
          <p:cNvPr id="4" name="Рисунок 3" descr="ill44444.gif"/>
          <p:cNvPicPr>
            <a:picLocks noChangeAspect="1"/>
          </p:cNvPicPr>
          <p:nvPr/>
        </p:nvPicPr>
        <p:blipFill>
          <a:blip r:embed="rId2"/>
          <a:stretch>
            <a:fillRect/>
          </a:stretch>
        </p:blipFill>
        <p:spPr>
          <a:xfrm>
            <a:off x="5643570" y="2357430"/>
            <a:ext cx="3242696" cy="3929066"/>
          </a:xfrm>
          <a:prstGeom prst="rect">
            <a:avLst/>
          </a:prstGeom>
          <a:ln w="76200">
            <a:solidFill>
              <a:schemeClr val="accent1"/>
            </a:solidFill>
          </a:ln>
        </p:spPr>
      </p:pic>
    </p:spTree>
    <p:extLst>
      <p:ext uri="{BB962C8B-B14F-4D97-AF65-F5344CB8AC3E}">
        <p14:creationId xmlns:p14="http://schemas.microsoft.com/office/powerpoint/2010/main" val="4517197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428596" y="642918"/>
            <a:ext cx="4714908" cy="5715040"/>
          </a:xfrm>
        </p:spPr>
        <p:txBody>
          <a:bodyPr>
            <a:normAutofit lnSpcReduction="10000"/>
          </a:bodyPr>
          <a:lstStyle/>
          <a:p>
            <a:pPr marL="0" indent="0" algn="just"/>
            <a:r>
              <a:rPr lang="ru-RU" sz="1600" dirty="0"/>
              <a:t>Возникает вопрос, на что же американцы тратят больше </a:t>
            </a:r>
            <a:r>
              <a:rPr lang="ru-RU" sz="1600" dirty="0" smtClean="0"/>
              <a:t>всего</a:t>
            </a:r>
            <a:r>
              <a:rPr lang="ru-RU" sz="1600" dirty="0"/>
              <a:t>? Естественно, что прежде всего это транспортные </a:t>
            </a:r>
            <a:r>
              <a:rPr lang="ru-RU" sz="1600" dirty="0" smtClean="0"/>
              <a:t>средства</a:t>
            </a:r>
            <a:r>
              <a:rPr lang="ru-RU" sz="1600" dirty="0"/>
              <a:t>. В 1918 году на покупку автомобилей американцами тратился лишь 1% дохода; поэтому естественно, что Генри Форд не распродал свою первую модель автомобиля до 1906 года. Сейчас же, по статистике, ка каждое домашнее хозяйство приходится в среднем по 1,3 автомобиля; </a:t>
            </a:r>
            <a:r>
              <a:rPr lang="ru-RU" sz="1600" dirty="0" smtClean="0"/>
              <a:t>поэтому </a:t>
            </a:r>
            <a:r>
              <a:rPr lang="ru-RU" sz="1600" dirty="0"/>
              <a:t>неудивительно, что 23% доходов расходуется на </a:t>
            </a:r>
            <a:r>
              <a:rPr lang="ru-RU" sz="1600" dirty="0" smtClean="0"/>
              <a:t>автотранспорт</a:t>
            </a:r>
            <a:r>
              <a:rPr lang="ru-RU" sz="1600" dirty="0"/>
              <a:t>. </a:t>
            </a:r>
            <a:r>
              <a:rPr lang="ru-RU" sz="1600" dirty="0" smtClean="0"/>
              <a:t>А как </a:t>
            </a:r>
            <a:r>
              <a:rPr lang="ru-RU" sz="1600" dirty="0"/>
              <a:t>обстоит дело с такими услугами, как отдых и развлечения? В наше время домашние хозяйства </a:t>
            </a:r>
            <a:r>
              <a:rPr lang="ru-RU" sz="1600" dirty="0" smtClean="0"/>
              <a:t>выкладывают </a:t>
            </a:r>
            <a:r>
              <a:rPr lang="ru-RU" sz="1600" dirty="0"/>
              <a:t>огромные суммы на приобретение телевизоров, </a:t>
            </a:r>
            <a:r>
              <a:rPr lang="ru-RU" sz="1600" dirty="0" smtClean="0"/>
              <a:t>мобильных </a:t>
            </a:r>
            <a:r>
              <a:rPr lang="ru-RU" sz="1600" dirty="0"/>
              <a:t>телефонов и видеотехники, т.е. тех товаров, которых 75 лет назад не было и в помине. Появление таких новых </a:t>
            </a:r>
            <a:r>
              <a:rPr lang="ru-RU" sz="1600" dirty="0" smtClean="0"/>
              <a:t>товаров </a:t>
            </a:r>
            <a:r>
              <a:rPr lang="ru-RU" sz="1600" dirty="0"/>
              <a:t>подняло расходы на развлечения с 3% до 6%. </a:t>
            </a:r>
            <a:r>
              <a:rPr lang="ru-RU" sz="1600" dirty="0" smtClean="0"/>
              <a:t>Увеличились </a:t>
            </a:r>
            <a:r>
              <a:rPr lang="ru-RU" sz="1600" dirty="0"/>
              <a:t>также расходы на оплату жилья: с 14% до 20% </a:t>
            </a:r>
            <a:r>
              <a:rPr lang="ru-RU" sz="1600" dirty="0" smtClean="0"/>
              <a:t>доходов </a:t>
            </a:r>
            <a:r>
              <a:rPr lang="ru-RU" sz="1600" dirty="0"/>
              <a:t>семей. Последний факт свидетельствует об успехе </a:t>
            </a:r>
            <a:r>
              <a:rPr lang="ru-RU" sz="1600" dirty="0" smtClean="0"/>
              <a:t>претворения </a:t>
            </a:r>
            <a:r>
              <a:rPr lang="ru-RU" sz="1600" dirty="0"/>
              <a:t>в жизнь </a:t>
            </a:r>
            <a:r>
              <a:rPr lang="ru-RU" sz="1600" dirty="0" smtClean="0"/>
              <a:t>«Американской мечты». Иметь собственный </a:t>
            </a:r>
            <a:r>
              <a:rPr lang="ru-RU" sz="1600" dirty="0"/>
              <a:t>дом в пригороде стало более престижно, чем снимать небольшие апартаменты в центральной части города.</a:t>
            </a:r>
          </a:p>
          <a:p>
            <a:pPr marL="0" indent="0" algn="just"/>
            <a:endParaRPr lang="ru-RU" sz="1400" dirty="0"/>
          </a:p>
        </p:txBody>
      </p:sp>
      <p:pic>
        <p:nvPicPr>
          <p:cNvPr id="4" name="Рисунок 3" descr="artleo.com-2565.jpg"/>
          <p:cNvPicPr>
            <a:picLocks noChangeAspect="1"/>
          </p:cNvPicPr>
          <p:nvPr/>
        </p:nvPicPr>
        <p:blipFill>
          <a:blip r:embed="rId2" cstate="print"/>
          <a:srcRect l="7324" r="8447" b="6249"/>
          <a:stretch>
            <a:fillRect/>
          </a:stretch>
        </p:blipFill>
        <p:spPr>
          <a:xfrm>
            <a:off x="5286380" y="2714620"/>
            <a:ext cx="3594224" cy="2500330"/>
          </a:xfrm>
          <a:prstGeom prst="rect">
            <a:avLst/>
          </a:prstGeom>
          <a:ln w="76200">
            <a:solidFill>
              <a:schemeClr val="accent1"/>
            </a:solidFill>
          </a:ln>
        </p:spPr>
      </p:pic>
    </p:spTree>
    <p:extLst>
      <p:ext uri="{BB962C8B-B14F-4D97-AF65-F5344CB8AC3E}">
        <p14:creationId xmlns:p14="http://schemas.microsoft.com/office/powerpoint/2010/main" val="13348494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428596" y="357166"/>
            <a:ext cx="3857652" cy="5807089"/>
          </a:xfrm>
        </p:spPr>
        <p:txBody>
          <a:bodyPr>
            <a:normAutofit lnSpcReduction="10000"/>
          </a:bodyPr>
          <a:lstStyle/>
          <a:p>
            <a:pPr marL="0" indent="0" algn="just"/>
            <a:r>
              <a:rPr lang="ru-RU" sz="1800" dirty="0"/>
              <a:t>За последнее время больше всего увеличились расходы на медицинские услуги, это связано как с увеличением платежей потребителей на обслуживание в этой сфере, так и с увеличением расходов государства и работодателей на программы медицинского страхования. Поражает только то обстоятельство. что «карманные расходы» людей на медицинское обслуживание сегодня составляют такую же часть бюджета домашних хозяйств, что и в начале нашего века. Такое увеличение расходов на медицинское обслуживание вызвано тем, что государство взяло на себя большую часть затрат на медицинское обслуживание, способствуя росту государственных </a:t>
            </a:r>
            <a:r>
              <a:rPr lang="ru-RU" sz="1800" dirty="0" smtClean="0"/>
              <a:t>затрат </a:t>
            </a:r>
            <a:r>
              <a:rPr lang="ru-RU" sz="1800" dirty="0"/>
              <a:t>в США и других странах с высокими доходами.</a:t>
            </a:r>
          </a:p>
          <a:p>
            <a:pPr algn="just"/>
            <a:endParaRPr lang="ru-RU" sz="1400" dirty="0"/>
          </a:p>
        </p:txBody>
      </p:sp>
      <p:pic>
        <p:nvPicPr>
          <p:cNvPr id="5" name="Рисунок 4" descr="turizm-medizina.jpg"/>
          <p:cNvPicPr>
            <a:picLocks noChangeAspect="1"/>
          </p:cNvPicPr>
          <p:nvPr/>
        </p:nvPicPr>
        <p:blipFill>
          <a:blip r:embed="rId2"/>
          <a:stretch>
            <a:fillRect/>
          </a:stretch>
        </p:blipFill>
        <p:spPr>
          <a:xfrm>
            <a:off x="4572000" y="2357430"/>
            <a:ext cx="4394127" cy="2909888"/>
          </a:xfrm>
          <a:prstGeom prst="rect">
            <a:avLst/>
          </a:prstGeom>
          <a:ln w="76200">
            <a:solidFill>
              <a:schemeClr val="accent1"/>
            </a:solidFill>
          </a:ln>
        </p:spPr>
      </p:pic>
    </p:spTree>
    <p:extLst>
      <p:ext uri="{BB962C8B-B14F-4D97-AF65-F5344CB8AC3E}">
        <p14:creationId xmlns:p14="http://schemas.microsoft.com/office/powerpoint/2010/main" val="17828685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699247" y="2000241"/>
            <a:ext cx="7745505" cy="1714511"/>
          </a:xfrm>
        </p:spPr>
        <p:txBody>
          <a:bodyPr>
            <a:normAutofit/>
          </a:bodyPr>
          <a:lstStyle/>
          <a:p>
            <a:pPr marL="0" indent="0" algn="just"/>
            <a:r>
              <a:rPr lang="ru-RU" sz="1600" dirty="0" smtClean="0"/>
              <a:t>Мы </a:t>
            </a:r>
            <a:r>
              <a:rPr lang="ru-RU" sz="1600" dirty="0"/>
              <a:t>уже упоминали что доход, потребление </a:t>
            </a:r>
            <a:r>
              <a:rPr lang="ru-RU" sz="1600" dirty="0" smtClean="0"/>
              <a:t>и </a:t>
            </a:r>
            <a:r>
              <a:rPr lang="ru-RU" sz="1600" dirty="0"/>
              <a:t>сбережения </a:t>
            </a:r>
            <a:r>
              <a:rPr lang="ru-RU" sz="1600" dirty="0" smtClean="0"/>
              <a:t>тесно связаны </a:t>
            </a:r>
            <a:r>
              <a:rPr lang="ru-RU" sz="1600" dirty="0"/>
              <a:t>между собой. </a:t>
            </a:r>
            <a:endParaRPr lang="ru-RU" sz="1600" dirty="0" smtClean="0"/>
          </a:p>
          <a:p>
            <a:pPr marL="0" indent="0" algn="just"/>
            <a:r>
              <a:rPr lang="ru-RU" sz="1600" dirty="0" smtClean="0"/>
              <a:t>Говоря </a:t>
            </a:r>
            <a:r>
              <a:rPr lang="ru-RU" sz="1600" dirty="0"/>
              <a:t>конкретнее, </a:t>
            </a:r>
            <a:r>
              <a:rPr lang="ru-RU" sz="1600" dirty="0" smtClean="0"/>
              <a:t>сбережения – это </a:t>
            </a:r>
            <a:r>
              <a:rPr lang="ru-RU" sz="1600" dirty="0"/>
              <a:t>та часть </a:t>
            </a:r>
            <a:r>
              <a:rPr lang="ru-RU" sz="1600" dirty="0" smtClean="0"/>
              <a:t>располагаемого </a:t>
            </a:r>
            <a:r>
              <a:rPr lang="ru-RU" sz="1600" dirty="0"/>
              <a:t>дохода, которая не потребляется. Другими </a:t>
            </a:r>
            <a:r>
              <a:rPr lang="ru-RU" sz="1600" dirty="0" smtClean="0"/>
              <a:t>словами, сбережения – </a:t>
            </a:r>
            <a:r>
              <a:rPr lang="ru-RU" sz="1600" dirty="0"/>
              <a:t>это доход за вычетом потреблений </a:t>
            </a:r>
            <a:r>
              <a:rPr lang="ru-RU" sz="1600" dirty="0" smtClean="0"/>
              <a:t>соотношение </a:t>
            </a:r>
            <a:r>
              <a:rPr lang="ru-RU" sz="1600" dirty="0"/>
              <a:t>между </a:t>
            </a:r>
            <a:r>
              <a:rPr lang="ru-RU" sz="1600" dirty="0" smtClean="0"/>
              <a:t>доходом. Соотношение между сбережениями </a:t>
            </a:r>
            <a:r>
              <a:rPr lang="ru-RU" sz="1600" dirty="0"/>
              <a:t>в США в </a:t>
            </a:r>
            <a:r>
              <a:rPr lang="ru-RU" sz="1600" dirty="0" smtClean="0"/>
              <a:t>1996 году представлено в табл. 2</a:t>
            </a:r>
            <a:endParaRPr lang="ru-RU" sz="1600" dirty="0"/>
          </a:p>
        </p:txBody>
      </p:sp>
      <p:sp>
        <p:nvSpPr>
          <p:cNvPr id="3" name="Заголовок 2"/>
          <p:cNvSpPr>
            <a:spLocks noGrp="1"/>
          </p:cNvSpPr>
          <p:nvPr>
            <p:ph type="title"/>
          </p:nvPr>
        </p:nvSpPr>
        <p:spPr/>
        <p:txBody>
          <a:bodyPr/>
          <a:lstStyle/>
          <a:p>
            <a:r>
              <a:rPr lang="ru-RU" sz="3500" dirty="0" smtClean="0"/>
              <a:t>Потребление, доход и сбережения</a:t>
            </a:r>
            <a:endParaRPr lang="ru-RU" sz="3500" dirty="0"/>
          </a:p>
        </p:txBody>
      </p:sp>
      <p:graphicFrame>
        <p:nvGraphicFramePr>
          <p:cNvPr id="4" name="Объект 3"/>
          <p:cNvGraphicFramePr>
            <a:graphicFrameLocks/>
          </p:cNvGraphicFramePr>
          <p:nvPr>
            <p:extLst>
              <p:ext uri="{D42A27DB-BD31-4B8C-83A1-F6EECF244321}">
                <p14:modId xmlns:p14="http://schemas.microsoft.com/office/powerpoint/2010/main" val="3945402037"/>
              </p:ext>
            </p:extLst>
          </p:nvPr>
        </p:nvGraphicFramePr>
        <p:xfrm>
          <a:off x="1714480" y="3714752"/>
          <a:ext cx="6269398" cy="2319767"/>
        </p:xfrm>
        <a:graphic>
          <a:graphicData uri="http://schemas.openxmlformats.org/drawingml/2006/table">
            <a:tbl>
              <a:tblPr firstRow="1" firstCol="1" bandRow="1">
                <a:tableStyleId>{E8B1032C-EA38-4F05-BA0D-38AFFFC7BED3}</a:tableStyleId>
              </a:tblPr>
              <a:tblGrid>
                <a:gridCol w="3134371"/>
                <a:gridCol w="3135027"/>
              </a:tblGrid>
              <a:tr h="231977">
                <a:tc>
                  <a:txBody>
                    <a:bodyPr/>
                    <a:lstStyle/>
                    <a:p>
                      <a:pPr algn="ctr">
                        <a:lnSpc>
                          <a:spcPct val="115000"/>
                        </a:lnSpc>
                        <a:spcAft>
                          <a:spcPts val="0"/>
                        </a:spcAft>
                      </a:pPr>
                      <a:r>
                        <a:rPr lang="ru-RU" sz="1100" dirty="0">
                          <a:effectLst/>
                        </a:rPr>
                        <a:t>Компонент</a:t>
                      </a:r>
                      <a:endParaRPr lang="ru-RU"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a:effectLst/>
                        </a:rPr>
                        <a:t>Сумма (млрд. долл.)</a:t>
                      </a:r>
                      <a:endParaRPr lang="ru-RU" sz="1100">
                        <a:effectLst/>
                        <a:latin typeface="Calibri"/>
                        <a:ea typeface="Calibri"/>
                        <a:cs typeface="Times New Roman"/>
                      </a:endParaRPr>
                    </a:p>
                  </a:txBody>
                  <a:tcPr marL="68580" marR="68580" marT="0" marB="0"/>
                </a:tc>
              </a:tr>
              <a:tr h="231977">
                <a:tc>
                  <a:txBody>
                    <a:bodyPr/>
                    <a:lstStyle/>
                    <a:p>
                      <a:pPr algn="ctr">
                        <a:lnSpc>
                          <a:spcPct val="115000"/>
                        </a:lnSpc>
                        <a:spcAft>
                          <a:spcPts val="0"/>
                        </a:spcAft>
                      </a:pPr>
                      <a:r>
                        <a:rPr lang="ru-RU" sz="1100">
                          <a:effectLst/>
                        </a:rPr>
                        <a:t>Личный доход</a:t>
                      </a:r>
                      <a:endParaRPr lang="ru-RU" sz="11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dirty="0">
                          <a:effectLst/>
                        </a:rPr>
                        <a:t>6450</a:t>
                      </a:r>
                      <a:endParaRPr lang="ru-RU" sz="1100" dirty="0">
                        <a:effectLst/>
                        <a:latin typeface="Calibri"/>
                        <a:ea typeface="Calibri"/>
                        <a:cs typeface="Times New Roman"/>
                      </a:endParaRPr>
                    </a:p>
                  </a:txBody>
                  <a:tcPr marL="68580" marR="68580" marT="0" marB="0"/>
                </a:tc>
              </a:tr>
              <a:tr h="463953">
                <a:tc>
                  <a:txBody>
                    <a:bodyPr/>
                    <a:lstStyle/>
                    <a:p>
                      <a:pPr algn="ctr">
                        <a:lnSpc>
                          <a:spcPct val="115000"/>
                        </a:lnSpc>
                        <a:spcAft>
                          <a:spcPts val="0"/>
                        </a:spcAft>
                      </a:pPr>
                      <a:r>
                        <a:rPr lang="ru-RU" sz="1100">
                          <a:effectLst/>
                        </a:rPr>
                        <a:t>Минус личные налоги и неналоговые платежи</a:t>
                      </a:r>
                      <a:endParaRPr lang="ru-RU" sz="11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dirty="0">
                          <a:effectLst/>
                        </a:rPr>
                        <a:t>864</a:t>
                      </a:r>
                      <a:endParaRPr lang="ru-RU" sz="1100" dirty="0">
                        <a:effectLst/>
                        <a:latin typeface="Calibri"/>
                        <a:ea typeface="Calibri"/>
                        <a:cs typeface="Times New Roman"/>
                      </a:endParaRPr>
                    </a:p>
                  </a:txBody>
                  <a:tcPr marL="68580" marR="68580" marT="0" marB="0"/>
                </a:tc>
              </a:tr>
              <a:tr h="231977">
                <a:tc>
                  <a:txBody>
                    <a:bodyPr/>
                    <a:lstStyle/>
                    <a:p>
                      <a:pPr algn="ctr">
                        <a:lnSpc>
                          <a:spcPct val="115000"/>
                        </a:lnSpc>
                        <a:spcAft>
                          <a:spcPts val="0"/>
                        </a:spcAft>
                      </a:pPr>
                      <a:r>
                        <a:rPr lang="ru-RU" sz="1100">
                          <a:effectLst/>
                        </a:rPr>
                        <a:t>Равно: личный располагаемый доход</a:t>
                      </a:r>
                      <a:endParaRPr lang="ru-RU" sz="11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a:effectLst/>
                        </a:rPr>
                        <a:t>5586</a:t>
                      </a:r>
                      <a:endParaRPr lang="ru-RU" sz="1100">
                        <a:effectLst/>
                        <a:latin typeface="Calibri"/>
                        <a:ea typeface="Calibri"/>
                        <a:cs typeface="Times New Roman"/>
                      </a:endParaRPr>
                    </a:p>
                  </a:txBody>
                  <a:tcPr marL="68580" marR="68580" marT="0" marB="0"/>
                </a:tc>
              </a:tr>
              <a:tr h="463953">
                <a:tc>
                  <a:txBody>
                    <a:bodyPr/>
                    <a:lstStyle/>
                    <a:p>
                      <a:pPr algn="ctr">
                        <a:lnSpc>
                          <a:spcPct val="115000"/>
                        </a:lnSpc>
                        <a:spcAft>
                          <a:spcPts val="0"/>
                        </a:spcAft>
                      </a:pPr>
                      <a:r>
                        <a:rPr lang="ru-RU" sz="1100">
                          <a:effectLst/>
                        </a:rPr>
                        <a:t>Минус личные расходы (на потребление и процентные платежи)</a:t>
                      </a:r>
                      <a:endParaRPr lang="ru-RU" sz="11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dirty="0">
                          <a:effectLst/>
                        </a:rPr>
                        <a:t>5314</a:t>
                      </a:r>
                      <a:endParaRPr lang="ru-RU" sz="1100" dirty="0">
                        <a:effectLst/>
                        <a:latin typeface="Calibri"/>
                        <a:ea typeface="Calibri"/>
                        <a:cs typeface="Times New Roman"/>
                      </a:endParaRPr>
                    </a:p>
                  </a:txBody>
                  <a:tcPr marL="68580" marR="68580" marT="0" marB="0"/>
                </a:tc>
              </a:tr>
              <a:tr h="231977">
                <a:tc>
                  <a:txBody>
                    <a:bodyPr/>
                    <a:lstStyle/>
                    <a:p>
                      <a:pPr algn="ctr">
                        <a:lnSpc>
                          <a:spcPct val="115000"/>
                        </a:lnSpc>
                        <a:spcAft>
                          <a:spcPts val="0"/>
                        </a:spcAft>
                      </a:pPr>
                      <a:r>
                        <a:rPr lang="ru-RU" sz="1100">
                          <a:effectLst/>
                        </a:rPr>
                        <a:t>Равно: личные сбережения</a:t>
                      </a:r>
                      <a:endParaRPr lang="ru-RU" sz="11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a:effectLst/>
                        </a:rPr>
                        <a:t>272</a:t>
                      </a:r>
                      <a:endParaRPr lang="ru-RU" sz="1100">
                        <a:effectLst/>
                        <a:latin typeface="Calibri"/>
                        <a:ea typeface="Calibri"/>
                        <a:cs typeface="Times New Roman"/>
                      </a:endParaRPr>
                    </a:p>
                  </a:txBody>
                  <a:tcPr marL="68580" marR="68580" marT="0" marB="0"/>
                </a:tc>
              </a:tr>
              <a:tr h="463953">
                <a:tc>
                  <a:txBody>
                    <a:bodyPr/>
                    <a:lstStyle/>
                    <a:p>
                      <a:pPr algn="ctr">
                        <a:lnSpc>
                          <a:spcPct val="115000"/>
                        </a:lnSpc>
                        <a:spcAft>
                          <a:spcPts val="0"/>
                        </a:spcAft>
                      </a:pPr>
                      <a:r>
                        <a:rPr lang="ru-RU" sz="1100" dirty="0">
                          <a:effectLst/>
                        </a:rPr>
                        <a:t>Сбережение в процентах от располагаемого дохода</a:t>
                      </a:r>
                      <a:endParaRPr lang="ru-RU"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dirty="0">
                          <a:effectLst/>
                        </a:rPr>
                        <a:t>4,9</a:t>
                      </a:r>
                      <a:endParaRPr lang="ru-RU" sz="1100" dirty="0">
                        <a:effectLst/>
                        <a:latin typeface="Calibri"/>
                        <a:ea typeface="Calibri"/>
                        <a:cs typeface="Times New Roman"/>
                      </a:endParaRPr>
                    </a:p>
                  </a:txBody>
                  <a:tcPr marL="68580" marR="68580" marT="0" marB="0"/>
                </a:tc>
              </a:tr>
            </a:tbl>
          </a:graphicData>
        </a:graphic>
      </p:graphicFrame>
      <p:sp>
        <p:nvSpPr>
          <p:cNvPr id="5" name="Заголовок 2"/>
          <p:cNvSpPr txBox="1">
            <a:spLocks/>
          </p:cNvSpPr>
          <p:nvPr/>
        </p:nvSpPr>
        <p:spPr>
          <a:xfrm>
            <a:off x="714348" y="6000768"/>
            <a:ext cx="7858180" cy="625622"/>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Табл. 2. Сбережения равны располагаемому доходу за вычетом потребления.</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spTree>
    <p:extLst>
      <p:ext uri="{BB962C8B-B14F-4D97-AF65-F5344CB8AC3E}">
        <p14:creationId xmlns:p14="http://schemas.microsoft.com/office/powerpoint/2010/main" val="6042995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714348" y="428605"/>
            <a:ext cx="7858180" cy="3214710"/>
          </a:xfrm>
        </p:spPr>
        <p:txBody>
          <a:bodyPr>
            <a:noAutofit/>
          </a:bodyPr>
          <a:lstStyle/>
          <a:p>
            <a:pPr marL="0" indent="0" algn="just"/>
            <a:r>
              <a:rPr lang="ru-RU" sz="2000" dirty="0" smtClean="0"/>
              <a:t>Рассмотрим </a:t>
            </a:r>
            <a:r>
              <a:rPr lang="ru-RU" sz="2000" dirty="0"/>
              <a:t>сначала личный </a:t>
            </a:r>
            <a:r>
              <a:rPr lang="ru-RU" sz="2000" dirty="0" smtClean="0"/>
              <a:t>доход. В </a:t>
            </a:r>
            <a:r>
              <a:rPr lang="ru-RU" sz="2000" dirty="0"/>
              <a:t>1996 </a:t>
            </a:r>
            <a:r>
              <a:rPr lang="ru-RU" sz="2000" dirty="0" smtClean="0"/>
              <a:t>году 682 </a:t>
            </a:r>
            <a:r>
              <a:rPr lang="ru-RU" sz="2000" dirty="0"/>
              <a:t>млрд долл. личного дохода, или 12,7% было </a:t>
            </a:r>
            <a:r>
              <a:rPr lang="ru-RU" sz="2000" dirty="0" smtClean="0"/>
              <a:t>израсходовано на </a:t>
            </a:r>
            <a:r>
              <a:rPr lang="ru-RU" sz="2000" dirty="0"/>
              <a:t>выплаты личных налогов и платежей, не связанных с </a:t>
            </a:r>
            <a:r>
              <a:rPr lang="ru-RU" sz="2000" dirty="0" smtClean="0"/>
              <a:t>налогами</a:t>
            </a:r>
            <a:r>
              <a:rPr lang="ru-RU" sz="2000" dirty="0"/>
              <a:t>. Этот остаток личного дохода, равный 5586 млрд. долл. </a:t>
            </a:r>
            <a:r>
              <a:rPr lang="ru-RU" sz="2000" dirty="0" smtClean="0"/>
              <a:t>И представляет </a:t>
            </a:r>
            <a:r>
              <a:rPr lang="ru-RU" sz="2000" dirty="0"/>
              <a:t>собой располагаемый доход. Расходы </a:t>
            </a:r>
            <a:r>
              <a:rPr lang="ru-RU" sz="2000" dirty="0" smtClean="0"/>
              <a:t>домашних </a:t>
            </a:r>
            <a:r>
              <a:rPr lang="ru-RU" sz="2000" dirty="0"/>
              <a:t>хозяйств на </a:t>
            </a:r>
            <a:r>
              <a:rPr lang="ru-RU" sz="2000" dirty="0" smtClean="0"/>
              <a:t>потребление </a:t>
            </a:r>
            <a:r>
              <a:rPr lang="ru-RU" sz="2000" dirty="0"/>
              <a:t>(включая процентные платежи) </a:t>
            </a:r>
            <a:r>
              <a:rPr lang="ru-RU" sz="2000" dirty="0" smtClean="0"/>
              <a:t>достигли </a:t>
            </a:r>
            <a:r>
              <a:rPr lang="ru-RU" sz="2000" dirty="0"/>
              <a:t>95% располагаемого дохода, или 5314 млрд долл., а </a:t>
            </a:r>
            <a:r>
              <a:rPr lang="ru-RU" sz="2000" dirty="0" smtClean="0"/>
              <a:t>оставшиеся </a:t>
            </a:r>
            <a:r>
              <a:rPr lang="ru-RU" sz="2000" dirty="0"/>
              <a:t>272 млрд долл. составляют личные сбережения. </a:t>
            </a:r>
            <a:r>
              <a:rPr lang="ru-RU" sz="2000" dirty="0" smtClean="0"/>
              <a:t>Последняя </a:t>
            </a:r>
            <a:r>
              <a:rPr lang="ru-RU" sz="2000" dirty="0"/>
              <a:t>строка в табл. </a:t>
            </a:r>
            <a:r>
              <a:rPr lang="ru-RU" sz="2000" dirty="0" smtClean="0"/>
              <a:t>1 </a:t>
            </a:r>
            <a:r>
              <a:rPr lang="ru-RU" sz="2000" dirty="0"/>
              <a:t>демонстрирует такой важный </a:t>
            </a:r>
            <a:r>
              <a:rPr lang="ru-RU" sz="2000" dirty="0" smtClean="0"/>
              <a:t>показатель, </a:t>
            </a:r>
            <a:r>
              <a:rPr lang="ru-RU" sz="2000" b="1" dirty="0" smtClean="0"/>
              <a:t>как </a:t>
            </a:r>
            <a:r>
              <a:rPr lang="ru-RU" sz="2000" b="1" dirty="0"/>
              <a:t>норма личных сбережений</a:t>
            </a:r>
            <a:r>
              <a:rPr lang="ru-RU" sz="2000" dirty="0"/>
              <a:t>. Она равна удельному весу </a:t>
            </a:r>
            <a:r>
              <a:rPr lang="ru-RU" sz="2000" dirty="0" smtClean="0"/>
              <a:t>личных </a:t>
            </a:r>
            <a:r>
              <a:rPr lang="ru-RU" sz="2000" dirty="0"/>
              <a:t>сбережений в располагаемом доходе (5% в 1996 году</a:t>
            </a:r>
            <a:r>
              <a:rPr lang="ru-RU" sz="2000" dirty="0" smtClean="0"/>
              <a:t>). </a:t>
            </a:r>
          </a:p>
        </p:txBody>
      </p:sp>
      <p:graphicFrame>
        <p:nvGraphicFramePr>
          <p:cNvPr id="6" name="Объект 3"/>
          <p:cNvGraphicFramePr>
            <a:graphicFrameLocks/>
          </p:cNvGraphicFramePr>
          <p:nvPr>
            <p:extLst>
              <p:ext uri="{D42A27DB-BD31-4B8C-83A1-F6EECF244321}">
                <p14:modId xmlns:p14="http://schemas.microsoft.com/office/powerpoint/2010/main" val="3945402037"/>
              </p:ext>
            </p:extLst>
          </p:nvPr>
        </p:nvGraphicFramePr>
        <p:xfrm>
          <a:off x="1714480" y="3714752"/>
          <a:ext cx="6269398" cy="2319767"/>
        </p:xfrm>
        <a:graphic>
          <a:graphicData uri="http://schemas.openxmlformats.org/drawingml/2006/table">
            <a:tbl>
              <a:tblPr firstRow="1" firstCol="1" bandRow="1">
                <a:tableStyleId>{E8B1032C-EA38-4F05-BA0D-38AFFFC7BED3}</a:tableStyleId>
              </a:tblPr>
              <a:tblGrid>
                <a:gridCol w="3134371"/>
                <a:gridCol w="3135027"/>
              </a:tblGrid>
              <a:tr h="231977">
                <a:tc>
                  <a:txBody>
                    <a:bodyPr/>
                    <a:lstStyle/>
                    <a:p>
                      <a:pPr algn="ctr">
                        <a:lnSpc>
                          <a:spcPct val="115000"/>
                        </a:lnSpc>
                        <a:spcAft>
                          <a:spcPts val="0"/>
                        </a:spcAft>
                      </a:pPr>
                      <a:r>
                        <a:rPr lang="ru-RU" sz="1100" dirty="0">
                          <a:effectLst/>
                        </a:rPr>
                        <a:t>Компонент</a:t>
                      </a:r>
                      <a:endParaRPr lang="ru-RU"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a:effectLst/>
                        </a:rPr>
                        <a:t>Сумма (млрд. долл.)</a:t>
                      </a:r>
                      <a:endParaRPr lang="ru-RU" sz="1100">
                        <a:effectLst/>
                        <a:latin typeface="Calibri"/>
                        <a:ea typeface="Calibri"/>
                        <a:cs typeface="Times New Roman"/>
                      </a:endParaRPr>
                    </a:p>
                  </a:txBody>
                  <a:tcPr marL="68580" marR="68580" marT="0" marB="0"/>
                </a:tc>
              </a:tr>
              <a:tr h="231977">
                <a:tc>
                  <a:txBody>
                    <a:bodyPr/>
                    <a:lstStyle/>
                    <a:p>
                      <a:pPr algn="ctr">
                        <a:lnSpc>
                          <a:spcPct val="115000"/>
                        </a:lnSpc>
                        <a:spcAft>
                          <a:spcPts val="0"/>
                        </a:spcAft>
                      </a:pPr>
                      <a:r>
                        <a:rPr lang="ru-RU" sz="1100">
                          <a:effectLst/>
                        </a:rPr>
                        <a:t>Личный доход</a:t>
                      </a:r>
                      <a:endParaRPr lang="ru-RU" sz="11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dirty="0">
                          <a:effectLst/>
                        </a:rPr>
                        <a:t>6450</a:t>
                      </a:r>
                      <a:endParaRPr lang="ru-RU" sz="1100" dirty="0">
                        <a:effectLst/>
                        <a:latin typeface="Calibri"/>
                        <a:ea typeface="Calibri"/>
                        <a:cs typeface="Times New Roman"/>
                      </a:endParaRPr>
                    </a:p>
                  </a:txBody>
                  <a:tcPr marL="68580" marR="68580" marT="0" marB="0"/>
                </a:tc>
              </a:tr>
              <a:tr h="463953">
                <a:tc>
                  <a:txBody>
                    <a:bodyPr/>
                    <a:lstStyle/>
                    <a:p>
                      <a:pPr algn="ctr">
                        <a:lnSpc>
                          <a:spcPct val="115000"/>
                        </a:lnSpc>
                        <a:spcAft>
                          <a:spcPts val="0"/>
                        </a:spcAft>
                      </a:pPr>
                      <a:r>
                        <a:rPr lang="ru-RU" sz="1100" dirty="0">
                          <a:effectLst/>
                        </a:rPr>
                        <a:t>Минус личные налоги и неналоговые платежи</a:t>
                      </a:r>
                      <a:endParaRPr lang="ru-RU"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dirty="0">
                          <a:effectLst/>
                        </a:rPr>
                        <a:t>864</a:t>
                      </a:r>
                      <a:endParaRPr lang="ru-RU" sz="1100" dirty="0">
                        <a:effectLst/>
                        <a:latin typeface="Calibri"/>
                        <a:ea typeface="Calibri"/>
                        <a:cs typeface="Times New Roman"/>
                      </a:endParaRPr>
                    </a:p>
                  </a:txBody>
                  <a:tcPr marL="68580" marR="68580" marT="0" marB="0"/>
                </a:tc>
              </a:tr>
              <a:tr h="231977">
                <a:tc>
                  <a:txBody>
                    <a:bodyPr/>
                    <a:lstStyle/>
                    <a:p>
                      <a:pPr algn="ctr">
                        <a:lnSpc>
                          <a:spcPct val="115000"/>
                        </a:lnSpc>
                        <a:spcAft>
                          <a:spcPts val="0"/>
                        </a:spcAft>
                      </a:pPr>
                      <a:r>
                        <a:rPr lang="ru-RU" sz="1100">
                          <a:effectLst/>
                        </a:rPr>
                        <a:t>Равно: личный располагаемый доход</a:t>
                      </a:r>
                      <a:endParaRPr lang="ru-RU" sz="11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a:effectLst/>
                        </a:rPr>
                        <a:t>5586</a:t>
                      </a:r>
                      <a:endParaRPr lang="ru-RU" sz="1100">
                        <a:effectLst/>
                        <a:latin typeface="Calibri"/>
                        <a:ea typeface="Calibri"/>
                        <a:cs typeface="Times New Roman"/>
                      </a:endParaRPr>
                    </a:p>
                  </a:txBody>
                  <a:tcPr marL="68580" marR="68580" marT="0" marB="0"/>
                </a:tc>
              </a:tr>
              <a:tr h="463953">
                <a:tc>
                  <a:txBody>
                    <a:bodyPr/>
                    <a:lstStyle/>
                    <a:p>
                      <a:pPr algn="ctr">
                        <a:lnSpc>
                          <a:spcPct val="115000"/>
                        </a:lnSpc>
                        <a:spcAft>
                          <a:spcPts val="0"/>
                        </a:spcAft>
                      </a:pPr>
                      <a:r>
                        <a:rPr lang="ru-RU" sz="1100">
                          <a:effectLst/>
                        </a:rPr>
                        <a:t>Минус личные расходы (на потребление и процентные платежи)</a:t>
                      </a:r>
                      <a:endParaRPr lang="ru-RU" sz="11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dirty="0">
                          <a:effectLst/>
                        </a:rPr>
                        <a:t>5314</a:t>
                      </a:r>
                      <a:endParaRPr lang="ru-RU" sz="1100" dirty="0">
                        <a:effectLst/>
                        <a:latin typeface="Calibri"/>
                        <a:ea typeface="Calibri"/>
                        <a:cs typeface="Times New Roman"/>
                      </a:endParaRPr>
                    </a:p>
                  </a:txBody>
                  <a:tcPr marL="68580" marR="68580" marT="0" marB="0"/>
                </a:tc>
              </a:tr>
              <a:tr h="231977">
                <a:tc>
                  <a:txBody>
                    <a:bodyPr/>
                    <a:lstStyle/>
                    <a:p>
                      <a:pPr algn="ctr">
                        <a:lnSpc>
                          <a:spcPct val="115000"/>
                        </a:lnSpc>
                        <a:spcAft>
                          <a:spcPts val="0"/>
                        </a:spcAft>
                      </a:pPr>
                      <a:r>
                        <a:rPr lang="ru-RU" sz="1100">
                          <a:effectLst/>
                        </a:rPr>
                        <a:t>Равно: личные сбережения</a:t>
                      </a:r>
                      <a:endParaRPr lang="ru-RU" sz="11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a:effectLst/>
                        </a:rPr>
                        <a:t>272</a:t>
                      </a:r>
                      <a:endParaRPr lang="ru-RU" sz="1100">
                        <a:effectLst/>
                        <a:latin typeface="Calibri"/>
                        <a:ea typeface="Calibri"/>
                        <a:cs typeface="Times New Roman"/>
                      </a:endParaRPr>
                    </a:p>
                  </a:txBody>
                  <a:tcPr marL="68580" marR="68580" marT="0" marB="0"/>
                </a:tc>
              </a:tr>
              <a:tr h="463953">
                <a:tc>
                  <a:txBody>
                    <a:bodyPr/>
                    <a:lstStyle/>
                    <a:p>
                      <a:pPr algn="ctr">
                        <a:lnSpc>
                          <a:spcPct val="115000"/>
                        </a:lnSpc>
                        <a:spcAft>
                          <a:spcPts val="0"/>
                        </a:spcAft>
                      </a:pPr>
                      <a:r>
                        <a:rPr lang="ru-RU" sz="1100" dirty="0">
                          <a:effectLst/>
                        </a:rPr>
                        <a:t>Сбережение в процентах от располагаемого дохода</a:t>
                      </a:r>
                      <a:endParaRPr lang="ru-RU"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100" dirty="0">
                          <a:effectLst/>
                        </a:rPr>
                        <a:t>4,9</a:t>
                      </a:r>
                      <a:endParaRPr lang="ru-RU" sz="1100" dirty="0">
                        <a:effectLst/>
                        <a:latin typeface="Calibri"/>
                        <a:ea typeface="Calibri"/>
                        <a:cs typeface="Times New Roman"/>
                      </a:endParaRPr>
                    </a:p>
                  </a:txBody>
                  <a:tcPr marL="68580" marR="68580" marT="0" marB="0"/>
                </a:tc>
              </a:tr>
            </a:tbl>
          </a:graphicData>
        </a:graphic>
      </p:graphicFrame>
      <p:sp>
        <p:nvSpPr>
          <p:cNvPr id="7" name="Заголовок 2"/>
          <p:cNvSpPr txBox="1">
            <a:spLocks/>
          </p:cNvSpPr>
          <p:nvPr/>
        </p:nvSpPr>
        <p:spPr>
          <a:xfrm>
            <a:off x="714348" y="6000768"/>
            <a:ext cx="7858180" cy="625622"/>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Табл. 2. Сбережения равны располагаемому доходу за вычетом потребления</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spTree>
    <p:extLst>
      <p:ext uri="{BB962C8B-B14F-4D97-AF65-F5344CB8AC3E}">
        <p14:creationId xmlns:p14="http://schemas.microsoft.com/office/powerpoint/2010/main" val="6042995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642910" y="357166"/>
            <a:ext cx="7747000" cy="3071835"/>
          </a:xfrm>
        </p:spPr>
        <p:txBody>
          <a:bodyPr>
            <a:normAutofit/>
          </a:bodyPr>
          <a:lstStyle/>
          <a:p>
            <a:pPr marL="0" indent="0" algn="just"/>
            <a:r>
              <a:rPr lang="ru-RU" sz="2000" dirty="0" smtClean="0"/>
              <a:t>Как </a:t>
            </a:r>
            <a:r>
              <a:rPr lang="ru-RU" sz="2000" dirty="0"/>
              <a:t>показали экономические исследования, доход </a:t>
            </a:r>
            <a:r>
              <a:rPr lang="ru-RU" sz="2000" dirty="0" smtClean="0"/>
              <a:t>является </a:t>
            </a:r>
            <a:r>
              <a:rPr lang="ru-RU" sz="2000" dirty="0"/>
              <a:t>главным </a:t>
            </a:r>
            <a:r>
              <a:rPr lang="ru-RU" sz="2000" dirty="0" smtClean="0"/>
              <a:t>детерминантом </a:t>
            </a:r>
            <a:r>
              <a:rPr lang="ru-RU" sz="2000" dirty="0"/>
              <a:t>потребления и сбережения. </a:t>
            </a:r>
            <a:r>
              <a:rPr lang="ru-RU" sz="2000" dirty="0" smtClean="0"/>
              <a:t>Доля сбережений </a:t>
            </a:r>
            <a:r>
              <a:rPr lang="ru-RU" sz="2000" dirty="0"/>
              <a:t>богатых людей больше, чем бедных, как в </a:t>
            </a:r>
            <a:r>
              <a:rPr lang="ru-RU" sz="2000" dirty="0" smtClean="0"/>
              <a:t>абсолютном</a:t>
            </a:r>
            <a:r>
              <a:rPr lang="ru-RU" sz="2000" dirty="0"/>
              <a:t>. </a:t>
            </a:r>
            <a:r>
              <a:rPr lang="ru-RU" sz="2000" dirty="0" smtClean="0"/>
              <a:t>Так </a:t>
            </a:r>
            <a:r>
              <a:rPr lang="ru-RU" sz="2000" dirty="0"/>
              <a:t>и в относительном выражении (в процентах от </a:t>
            </a:r>
            <a:r>
              <a:rPr lang="ru-RU" sz="2000" dirty="0" smtClean="0"/>
              <a:t>дохода</a:t>
            </a:r>
            <a:r>
              <a:rPr lang="ru-RU" sz="2000" dirty="0"/>
              <a:t>). </a:t>
            </a:r>
            <a:r>
              <a:rPr lang="ru-RU" sz="2000" dirty="0" smtClean="0"/>
              <a:t>Самые же бедные вообще не в состоянии сберегать. До тех пор, пока они берут деньги в кредит или распродают свое имущество, они </a:t>
            </a:r>
            <a:r>
              <a:rPr lang="ru-RU" sz="2000" i="1" dirty="0" smtClean="0"/>
              <a:t>осуществляют расходование сбережений</a:t>
            </a:r>
            <a:r>
              <a:rPr lang="ru-RU" sz="2000" dirty="0" smtClean="0"/>
              <a:t>. Это значит, что эти люди тратят больше, чем зарабатывают, сокращая накопленные сбережения или еще глубже залезая в долги. </a:t>
            </a:r>
          </a:p>
          <a:p>
            <a:pPr marL="0" indent="0" algn="just"/>
            <a:endParaRPr lang="ru-RU" sz="1600" dirty="0"/>
          </a:p>
        </p:txBody>
      </p:sp>
      <p:pic>
        <p:nvPicPr>
          <p:cNvPr id="3" name="Рисунок 2" descr="1344334019_valyuty.jpg"/>
          <p:cNvPicPr>
            <a:picLocks noChangeAspect="1"/>
          </p:cNvPicPr>
          <p:nvPr/>
        </p:nvPicPr>
        <p:blipFill>
          <a:blip r:embed="rId2"/>
          <a:stretch>
            <a:fillRect/>
          </a:stretch>
        </p:blipFill>
        <p:spPr>
          <a:xfrm>
            <a:off x="2357422" y="3429000"/>
            <a:ext cx="4357718" cy="2847764"/>
          </a:xfrm>
          <a:prstGeom prst="rect">
            <a:avLst/>
          </a:prstGeom>
          <a:ln w="76200">
            <a:solidFill>
              <a:schemeClr val="accent1"/>
            </a:solidFill>
          </a:ln>
        </p:spPr>
      </p:pic>
    </p:spTree>
    <p:extLst>
      <p:ext uri="{BB962C8B-B14F-4D97-AF65-F5344CB8AC3E}">
        <p14:creationId xmlns:p14="http://schemas.microsoft.com/office/powerpoint/2010/main" val="6042995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785786" y="214290"/>
            <a:ext cx="7889876" cy="3214710"/>
          </a:xfrm>
        </p:spPr>
        <p:txBody>
          <a:bodyPr>
            <a:normAutofit/>
          </a:bodyPr>
          <a:lstStyle/>
          <a:p>
            <a:pPr marL="0" indent="0" algn="just"/>
            <a:r>
              <a:rPr lang="ru-RU" dirty="0" smtClean="0"/>
              <a:t>Рассмотрим табл.3, </a:t>
            </a:r>
            <a:r>
              <a:rPr lang="ru-RU" dirty="0"/>
              <a:t>в которой содержатся данные о </a:t>
            </a:r>
            <a:r>
              <a:rPr lang="ru-RU" dirty="0" smtClean="0"/>
              <a:t>располагаемом </a:t>
            </a:r>
            <a:r>
              <a:rPr lang="ru-RU" dirty="0"/>
              <a:t>доходе, сбережениях и потреблении, </a:t>
            </a:r>
            <a:r>
              <a:rPr lang="ru-RU" dirty="0" smtClean="0"/>
              <a:t>полученные в </a:t>
            </a:r>
            <a:r>
              <a:rPr lang="ru-RU" dirty="0"/>
              <a:t>результате исследований бюджетов американских семей. </a:t>
            </a:r>
            <a:r>
              <a:rPr lang="ru-RU" dirty="0" smtClean="0"/>
              <a:t>В столбце </a:t>
            </a:r>
            <a:r>
              <a:rPr lang="ru-RU" dirty="0"/>
              <a:t>(1) </a:t>
            </a:r>
            <a:r>
              <a:rPr lang="ru-RU" dirty="0" smtClean="0"/>
              <a:t>представлены </a:t>
            </a:r>
            <a:r>
              <a:rPr lang="ru-RU" dirty="0"/>
              <a:t>семь различных уровней </a:t>
            </a:r>
            <a:r>
              <a:rPr lang="ru-RU" dirty="0" smtClean="0"/>
              <a:t>располагаемого </a:t>
            </a:r>
            <a:r>
              <a:rPr lang="ru-RU" dirty="0"/>
              <a:t>дохода; в столбце (2) </a:t>
            </a:r>
            <a:r>
              <a:rPr lang="ru-RU" dirty="0" smtClean="0"/>
              <a:t>– </a:t>
            </a:r>
            <a:r>
              <a:rPr lang="ru-RU" dirty="0"/>
              <a:t>суммы сбережений при </a:t>
            </a:r>
            <a:r>
              <a:rPr lang="ru-RU" dirty="0" smtClean="0"/>
              <a:t>каждом уровне </a:t>
            </a:r>
            <a:r>
              <a:rPr lang="ru-RU" dirty="0"/>
              <a:t>дохода; а в столбце (3) </a:t>
            </a:r>
            <a:r>
              <a:rPr lang="ru-RU" dirty="0" smtClean="0"/>
              <a:t>– </a:t>
            </a:r>
            <a:r>
              <a:rPr lang="ru-RU" dirty="0"/>
              <a:t>суммы расходов на </a:t>
            </a:r>
            <a:r>
              <a:rPr lang="ru-RU" dirty="0" smtClean="0"/>
              <a:t>потребление</a:t>
            </a:r>
            <a:r>
              <a:rPr lang="ru-RU" dirty="0"/>
              <a:t>, соответствующие каждому значению уровня </a:t>
            </a:r>
            <a:r>
              <a:rPr lang="ru-RU" dirty="0" smtClean="0"/>
              <a:t>доходов. </a:t>
            </a:r>
          </a:p>
        </p:txBody>
      </p:sp>
      <p:sp>
        <p:nvSpPr>
          <p:cNvPr id="4" name="Заголовок 2"/>
          <p:cNvSpPr txBox="1">
            <a:spLocks/>
          </p:cNvSpPr>
          <p:nvPr/>
        </p:nvSpPr>
        <p:spPr>
          <a:xfrm>
            <a:off x="1071538" y="6000768"/>
            <a:ext cx="7143800" cy="642918"/>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Таблица 3. Потребление и сбережения определяются в основном уровнем доходов.</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graphicFrame>
        <p:nvGraphicFramePr>
          <p:cNvPr id="5" name="Объект 3"/>
          <p:cNvGraphicFramePr>
            <a:graphicFrameLocks/>
          </p:cNvGraphicFramePr>
          <p:nvPr>
            <p:extLst>
              <p:ext uri="{D42A27DB-BD31-4B8C-83A1-F6EECF244321}">
                <p14:modId xmlns:p14="http://schemas.microsoft.com/office/powerpoint/2010/main" val="3745995199"/>
              </p:ext>
            </p:extLst>
          </p:nvPr>
        </p:nvGraphicFramePr>
        <p:xfrm>
          <a:off x="1142975" y="3357562"/>
          <a:ext cx="7072362" cy="2699004"/>
        </p:xfrm>
        <a:graphic>
          <a:graphicData uri="http://schemas.openxmlformats.org/drawingml/2006/table">
            <a:tbl>
              <a:tblPr firstRow="1" firstCol="1" bandRow="1">
                <a:tableStyleId>{E8B1032C-EA38-4F05-BA0D-38AFFFC7BED3}</a:tableStyleId>
              </a:tblPr>
              <a:tblGrid>
                <a:gridCol w="1767537"/>
                <a:gridCol w="1768275"/>
                <a:gridCol w="1768275"/>
                <a:gridCol w="1768275"/>
              </a:tblGrid>
              <a:tr h="718223">
                <a:tc>
                  <a:txBody>
                    <a:bodyPr/>
                    <a:lstStyle/>
                    <a:p>
                      <a:pPr algn="ctr">
                        <a:lnSpc>
                          <a:spcPct val="115000"/>
                        </a:lnSpc>
                        <a:spcAft>
                          <a:spcPts val="0"/>
                        </a:spcAft>
                      </a:pPr>
                      <a:r>
                        <a:rPr lang="ru-RU" sz="1400" dirty="0">
                          <a:effectLst/>
                        </a:rPr>
                        <a:t> </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Располагаемый доход (долл.)</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Чистые сбережения (+) или перерасход (-) (долл.)</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Потребление (долл.)</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ru-RU" sz="1400">
                          <a:effectLst/>
                        </a:rPr>
                        <a:t> </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(3)</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A</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24000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-110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24110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B </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25000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25000</a:t>
                      </a:r>
                      <a:endParaRPr lang="ru-RU" sz="1400" dirty="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C</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26000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+150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25850</a:t>
                      </a:r>
                      <a:endParaRPr lang="ru-RU" sz="1400" dirty="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D</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+400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26600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E</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28000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+760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27240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F</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29000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+1170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27830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G</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30000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+1640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28360</a:t>
                      </a:r>
                      <a:endParaRPr lang="ru-RU" sz="1400" dirty="0">
                        <a:effectLst/>
                        <a:latin typeface="Calibri"/>
                        <a:ea typeface="Calibri"/>
                        <a:cs typeface="Times New Roman"/>
                      </a:endParaRPr>
                    </a:p>
                  </a:txBody>
                  <a:tcPr marL="68580" marR="68580" marT="0" marB="0"/>
                </a:tc>
              </a:tr>
            </a:tbl>
          </a:graphicData>
        </a:graphic>
      </p:graphicFrame>
    </p:spTree>
    <p:extLst>
      <p:ext uri="{BB962C8B-B14F-4D97-AF65-F5344CB8AC3E}">
        <p14:creationId xmlns:p14="http://schemas.microsoft.com/office/powerpoint/2010/main" val="34313549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714348" y="285728"/>
            <a:ext cx="8001056" cy="3214709"/>
          </a:xfrm>
        </p:spPr>
        <p:txBody>
          <a:bodyPr>
            <a:noAutofit/>
          </a:bodyPr>
          <a:lstStyle/>
          <a:p>
            <a:pPr marL="0" indent="0" algn="just"/>
            <a:r>
              <a:rPr lang="ru-RU" i="1" dirty="0" smtClean="0"/>
              <a:t>Точка </a:t>
            </a:r>
            <a:r>
              <a:rPr lang="ru-RU" i="1" dirty="0"/>
              <a:t>порогового дохода</a:t>
            </a:r>
            <a:r>
              <a:rPr lang="ru-RU" dirty="0"/>
              <a:t>, в которой домашнее хозяйство </a:t>
            </a:r>
            <a:r>
              <a:rPr lang="ru-RU" dirty="0" smtClean="0"/>
              <a:t>ни сберегает</a:t>
            </a:r>
            <a:r>
              <a:rPr lang="ru-RU" dirty="0"/>
              <a:t>, ни расходует сбережения, а лишь потребляет </a:t>
            </a:r>
            <a:r>
              <a:rPr lang="ru-RU" dirty="0" smtClean="0"/>
              <a:t>весь свой </a:t>
            </a:r>
            <a:r>
              <a:rPr lang="ru-RU" dirty="0"/>
              <a:t>доход достигается при доходе, равном </a:t>
            </a:r>
            <a:r>
              <a:rPr lang="ru-RU" dirty="0" smtClean="0"/>
              <a:t>25000 долл</a:t>
            </a:r>
            <a:r>
              <a:rPr lang="ru-RU" dirty="0"/>
              <a:t>. </a:t>
            </a:r>
            <a:r>
              <a:rPr lang="ru-RU" dirty="0" smtClean="0"/>
              <a:t>При доходе</a:t>
            </a:r>
            <a:r>
              <a:rPr lang="ru-RU" dirty="0"/>
              <a:t>, равном </a:t>
            </a:r>
            <a:r>
              <a:rPr lang="ru-RU" dirty="0" smtClean="0"/>
              <a:t>24000 </a:t>
            </a:r>
            <a:r>
              <a:rPr lang="ru-RU" dirty="0"/>
              <a:t>долл., домашнее хозяйство </a:t>
            </a:r>
            <a:r>
              <a:rPr lang="ru-RU" dirty="0" smtClean="0"/>
              <a:t>потребляет фактически </a:t>
            </a:r>
            <a:r>
              <a:rPr lang="ru-RU" dirty="0"/>
              <a:t>больше, чем это позволяет его доход; т.е. оно </a:t>
            </a:r>
            <a:r>
              <a:rPr lang="ru-RU" dirty="0" smtClean="0"/>
              <a:t>«проедает» </a:t>
            </a:r>
            <a:r>
              <a:rPr lang="ru-RU" dirty="0"/>
              <a:t>свои сбережения (-110). Если же доход больше </a:t>
            </a:r>
            <a:r>
              <a:rPr lang="ru-RU" dirty="0" smtClean="0"/>
              <a:t>25000,</a:t>
            </a:r>
            <a:r>
              <a:rPr lang="en-US" dirty="0" smtClean="0"/>
              <a:t> </a:t>
            </a:r>
            <a:r>
              <a:rPr lang="ru-RU" dirty="0" smtClean="0"/>
              <a:t>сбережения </a:t>
            </a:r>
            <a:r>
              <a:rPr lang="ru-RU" dirty="0"/>
              <a:t>положительны (+</a:t>
            </a:r>
            <a:r>
              <a:rPr lang="ru-RU" dirty="0" smtClean="0"/>
              <a:t>150</a:t>
            </a:r>
            <a:r>
              <a:rPr lang="en-US" dirty="0" smtClean="0"/>
              <a:t>)</a:t>
            </a:r>
            <a:r>
              <a:rPr lang="ru-RU" dirty="0" smtClean="0"/>
              <a:t> </a:t>
            </a:r>
            <a:r>
              <a:rPr lang="ru-RU" dirty="0"/>
              <a:t>и последующие данные </a:t>
            </a:r>
            <a:r>
              <a:rPr lang="ru-RU" dirty="0" smtClean="0"/>
              <a:t>в</a:t>
            </a:r>
            <a:r>
              <a:rPr lang="en-US" dirty="0" smtClean="0"/>
              <a:t> </a:t>
            </a:r>
            <a:r>
              <a:rPr lang="ru-RU" dirty="0" smtClean="0"/>
              <a:t>столбце </a:t>
            </a:r>
            <a:r>
              <a:rPr lang="ru-RU" dirty="0"/>
              <a:t>(2</a:t>
            </a:r>
            <a:r>
              <a:rPr lang="ru-RU" dirty="0" smtClean="0"/>
              <a:t>).</a:t>
            </a:r>
            <a:endParaRPr lang="ru-RU" dirty="0"/>
          </a:p>
        </p:txBody>
      </p:sp>
      <p:sp>
        <p:nvSpPr>
          <p:cNvPr id="6" name="Заголовок 2"/>
          <p:cNvSpPr txBox="1">
            <a:spLocks/>
          </p:cNvSpPr>
          <p:nvPr/>
        </p:nvSpPr>
        <p:spPr>
          <a:xfrm>
            <a:off x="1071538" y="6000768"/>
            <a:ext cx="7143800" cy="642918"/>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Таблица 3. Потребление и сбережения определяются в основном уровнем доходов.</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graphicFrame>
        <p:nvGraphicFramePr>
          <p:cNvPr id="8" name="Объект 3"/>
          <p:cNvGraphicFramePr>
            <a:graphicFrameLocks/>
          </p:cNvGraphicFramePr>
          <p:nvPr>
            <p:extLst>
              <p:ext uri="{D42A27DB-BD31-4B8C-83A1-F6EECF244321}">
                <p14:modId xmlns:p14="http://schemas.microsoft.com/office/powerpoint/2010/main" val="3745995199"/>
              </p:ext>
            </p:extLst>
          </p:nvPr>
        </p:nvGraphicFramePr>
        <p:xfrm>
          <a:off x="1142975" y="3357562"/>
          <a:ext cx="7072362" cy="2699004"/>
        </p:xfrm>
        <a:graphic>
          <a:graphicData uri="http://schemas.openxmlformats.org/drawingml/2006/table">
            <a:tbl>
              <a:tblPr firstRow="1" firstCol="1" bandRow="1">
                <a:tableStyleId>{E8B1032C-EA38-4F05-BA0D-38AFFFC7BED3}</a:tableStyleId>
              </a:tblPr>
              <a:tblGrid>
                <a:gridCol w="1767537"/>
                <a:gridCol w="1768275"/>
                <a:gridCol w="1768275"/>
                <a:gridCol w="1768275"/>
              </a:tblGrid>
              <a:tr h="718223">
                <a:tc>
                  <a:txBody>
                    <a:bodyPr/>
                    <a:lstStyle/>
                    <a:p>
                      <a:pPr algn="ctr">
                        <a:lnSpc>
                          <a:spcPct val="115000"/>
                        </a:lnSpc>
                        <a:spcAft>
                          <a:spcPts val="0"/>
                        </a:spcAft>
                      </a:pPr>
                      <a:r>
                        <a:rPr lang="ru-RU" sz="1400" dirty="0">
                          <a:effectLst/>
                        </a:rPr>
                        <a:t> </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Располагаемый доход (долл.)</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Чистые сбережения (+) или перерасход (-) (долл.)</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Потребление (долл.)</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ru-RU" sz="1400">
                          <a:effectLst/>
                        </a:rPr>
                        <a:t> </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(3)</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A</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24000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-110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24110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B </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25000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25000</a:t>
                      </a:r>
                      <a:endParaRPr lang="ru-RU" sz="1400" dirty="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C</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26000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+150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25850</a:t>
                      </a:r>
                      <a:endParaRPr lang="ru-RU" sz="1400" dirty="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D</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+400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26600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E</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28000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+760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27240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F</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29000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+1170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27830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G</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30000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+1640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28360</a:t>
                      </a:r>
                      <a:endParaRPr lang="ru-RU" sz="1400" dirty="0">
                        <a:effectLst/>
                        <a:latin typeface="Calibri"/>
                        <a:ea typeface="Calibri"/>
                        <a:cs typeface="Times New Roman"/>
                      </a:endParaRPr>
                    </a:p>
                  </a:txBody>
                  <a:tcPr marL="68580" marR="68580" marT="0" marB="0"/>
                </a:tc>
              </a:tr>
            </a:tbl>
          </a:graphicData>
        </a:graphic>
      </p:graphicFrame>
    </p:spTree>
    <p:extLst>
      <p:ext uri="{BB962C8B-B14F-4D97-AF65-F5344CB8AC3E}">
        <p14:creationId xmlns:p14="http://schemas.microsoft.com/office/powerpoint/2010/main" val="34313549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body" sz="half" idx="2"/>
          </p:nvPr>
        </p:nvSpPr>
        <p:spPr>
          <a:xfrm>
            <a:off x="500034" y="5000636"/>
            <a:ext cx="8215370" cy="1319404"/>
          </a:xfrm>
        </p:spPr>
        <p:txBody>
          <a:bodyPr>
            <a:noAutofit/>
          </a:bodyPr>
          <a:lstStyle/>
          <a:p>
            <a:pPr algn="just"/>
            <a:r>
              <a:rPr lang="ru-RU" sz="2400" i="1" dirty="0" smtClean="0"/>
              <a:t>«</a:t>
            </a:r>
            <a:r>
              <a:rPr lang="ru-RU" sz="2400" i="1" dirty="0"/>
              <a:t>Годовой доход 20 фунтов, годовые расходы 19,196 – выглядит обнадеживающе. Годовой доход 20 фунтов, годовые расходы 20 фунтов – повергнет вас в разочарование</a:t>
            </a:r>
            <a:r>
              <a:rPr lang="ru-RU" sz="2400" i="1" dirty="0" smtClean="0"/>
              <a:t>». </a:t>
            </a:r>
            <a:endParaRPr lang="ru-RU" sz="2400" i="1" dirty="0"/>
          </a:p>
        </p:txBody>
      </p:sp>
      <p:pic>
        <p:nvPicPr>
          <p:cNvPr id="6" name="Picture 5" descr="Charles_Dickens21"/>
          <p:cNvPicPr>
            <a:picLocks noGrp="1" noChangeAspect="1" noChangeArrowheads="1"/>
          </p:cNvPicPr>
          <p:nvPr>
            <p:ph type="pic" idx="1"/>
          </p:nvPr>
        </p:nvPicPr>
        <p:blipFill>
          <a:blip r:embed="rId2"/>
          <a:srcRect t="23188" b="23188"/>
          <a:stretch>
            <a:fillRect/>
          </a:stretch>
        </p:blipFill>
        <p:spPr bwMode="auto">
          <a:prstGeom prst="rect">
            <a:avLst/>
          </a:prstGeom>
          <a:noFill/>
          <a:ln w="9525">
            <a:noFill/>
            <a:miter lim="800000"/>
            <a:headEnd/>
            <a:tailEnd/>
          </a:ln>
        </p:spPr>
      </p:pic>
      <p:sp>
        <p:nvSpPr>
          <p:cNvPr id="7" name="Заголовок 6"/>
          <p:cNvSpPr>
            <a:spLocks noGrp="1"/>
          </p:cNvSpPr>
          <p:nvPr>
            <p:ph type="title"/>
          </p:nvPr>
        </p:nvSpPr>
        <p:spPr>
          <a:xfrm>
            <a:off x="714348" y="4357694"/>
            <a:ext cx="7767021" cy="644729"/>
          </a:xfrm>
        </p:spPr>
        <p:txBody>
          <a:bodyPr/>
          <a:lstStyle/>
          <a:p>
            <a:r>
              <a:rPr lang="ru-RU" dirty="0" smtClean="0"/>
              <a:t>Чарльз Диккенс:</a:t>
            </a:r>
            <a:endParaRPr lang="ru-RU" dirty="0"/>
          </a:p>
        </p:txBody>
      </p:sp>
    </p:spTree>
    <p:extLst>
      <p:ext uri="{BB962C8B-B14F-4D97-AF65-F5344CB8AC3E}">
        <p14:creationId xmlns:p14="http://schemas.microsoft.com/office/powerpoint/2010/main" val="37571258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Объект 1"/>
          <p:cNvSpPr>
            <a:spLocks noGrp="1"/>
          </p:cNvSpPr>
          <p:nvPr>
            <p:ph idx="1"/>
          </p:nvPr>
        </p:nvSpPr>
        <p:spPr>
          <a:xfrm>
            <a:off x="699247" y="357167"/>
            <a:ext cx="8016157" cy="3000396"/>
          </a:xfrm>
        </p:spPr>
        <p:txBody>
          <a:bodyPr>
            <a:normAutofit/>
          </a:bodyPr>
          <a:lstStyle/>
          <a:p>
            <a:pPr marL="0" indent="0" algn="just"/>
            <a:r>
              <a:rPr lang="ru-RU" sz="2000" dirty="0" smtClean="0"/>
              <a:t>Потребление и сбережения увеличиваются по мере роста располагаемого дохода. Точка порогового дохода, в которой сбережения равны нулю, соответствует в данном случае доходу в 25000. Сколько дополнительных долларов люди израсходуют на дополнительное потребление при этом уровне дохода? А насколько увеличатся их сбережения? </a:t>
            </a:r>
          </a:p>
          <a:p>
            <a:pPr marL="0" indent="0" algn="just"/>
            <a:endParaRPr lang="ru-RU" sz="2000" dirty="0" smtClean="0"/>
          </a:p>
          <a:p>
            <a:pPr marL="0" indent="0" algn="just"/>
            <a:r>
              <a:rPr lang="ru-RU" sz="2000" dirty="0" smtClean="0"/>
              <a:t>Ответ: </a:t>
            </a:r>
            <a:r>
              <a:rPr lang="ru-RU" sz="2000" i="1" dirty="0" smtClean="0"/>
              <a:t>соответственно около 85% на 15%; этот результат мы получим, сравнив данные строки С </a:t>
            </a:r>
            <a:r>
              <a:rPr lang="ru-RU" sz="2000" i="1" dirty="0" err="1" smtClean="0"/>
              <a:t>с</a:t>
            </a:r>
            <a:r>
              <a:rPr lang="ru-RU" sz="2000" i="1" dirty="0" smtClean="0"/>
              <a:t> данными строки В.</a:t>
            </a:r>
            <a:endParaRPr lang="ru-RU" sz="2000" i="1" dirty="0"/>
          </a:p>
        </p:txBody>
      </p:sp>
      <p:sp>
        <p:nvSpPr>
          <p:cNvPr id="6" name="Заголовок 2"/>
          <p:cNvSpPr txBox="1">
            <a:spLocks/>
          </p:cNvSpPr>
          <p:nvPr/>
        </p:nvSpPr>
        <p:spPr>
          <a:xfrm>
            <a:off x="1071538" y="6000768"/>
            <a:ext cx="7143800" cy="642918"/>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Таблица 3. Потребление и сбережения определяются в основном уровнем доходов.</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graphicFrame>
        <p:nvGraphicFramePr>
          <p:cNvPr id="7" name="Объект 3"/>
          <p:cNvGraphicFramePr>
            <a:graphicFrameLocks/>
          </p:cNvGraphicFramePr>
          <p:nvPr>
            <p:extLst>
              <p:ext uri="{D42A27DB-BD31-4B8C-83A1-F6EECF244321}">
                <p14:modId xmlns:p14="http://schemas.microsoft.com/office/powerpoint/2010/main" val="3745995199"/>
              </p:ext>
            </p:extLst>
          </p:nvPr>
        </p:nvGraphicFramePr>
        <p:xfrm>
          <a:off x="1142975" y="3357562"/>
          <a:ext cx="7072362" cy="2699004"/>
        </p:xfrm>
        <a:graphic>
          <a:graphicData uri="http://schemas.openxmlformats.org/drawingml/2006/table">
            <a:tbl>
              <a:tblPr firstRow="1" firstCol="1" bandRow="1">
                <a:tableStyleId>{E8B1032C-EA38-4F05-BA0D-38AFFFC7BED3}</a:tableStyleId>
              </a:tblPr>
              <a:tblGrid>
                <a:gridCol w="1767537"/>
                <a:gridCol w="1768275"/>
                <a:gridCol w="1768275"/>
                <a:gridCol w="1768275"/>
              </a:tblGrid>
              <a:tr h="718223">
                <a:tc>
                  <a:txBody>
                    <a:bodyPr/>
                    <a:lstStyle/>
                    <a:p>
                      <a:pPr algn="ctr">
                        <a:lnSpc>
                          <a:spcPct val="115000"/>
                        </a:lnSpc>
                        <a:spcAft>
                          <a:spcPts val="0"/>
                        </a:spcAft>
                      </a:pPr>
                      <a:r>
                        <a:rPr lang="ru-RU" sz="1400" dirty="0">
                          <a:effectLst/>
                        </a:rPr>
                        <a:t> </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Располагаемый доход (долл.)</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Чистые сбережения (+) или перерасход (-) (долл.)</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Потребление (долл.)</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ru-RU" sz="1400">
                          <a:effectLst/>
                        </a:rPr>
                        <a:t> </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(3)</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A</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24000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-110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24110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B </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25000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25000</a:t>
                      </a:r>
                      <a:endParaRPr lang="ru-RU" sz="1400" dirty="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C</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26000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+150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25850</a:t>
                      </a:r>
                      <a:endParaRPr lang="ru-RU" sz="1400" dirty="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D</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+400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26600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E</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28000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+760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27240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F</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29000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+1170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27830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G</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30000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+1640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28360</a:t>
                      </a:r>
                      <a:endParaRPr lang="ru-RU" sz="1400" dirty="0">
                        <a:effectLst/>
                        <a:latin typeface="Calibri"/>
                        <a:ea typeface="Calibri"/>
                        <a:cs typeface="Times New Roman"/>
                      </a:endParaRPr>
                    </a:p>
                  </a:txBody>
                  <a:tcPr marL="68580" marR="68580" marT="0" marB="0"/>
                </a:tc>
              </a:tr>
            </a:tbl>
          </a:graphicData>
        </a:graphic>
      </p:graphicFrame>
    </p:spTree>
    <p:extLst>
      <p:ext uri="{BB962C8B-B14F-4D97-AF65-F5344CB8AC3E}">
        <p14:creationId xmlns:p14="http://schemas.microsoft.com/office/powerpoint/2010/main" val="12096291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714348" y="642918"/>
            <a:ext cx="7747000" cy="2643206"/>
          </a:xfrm>
        </p:spPr>
        <p:txBody>
          <a:bodyPr>
            <a:normAutofit/>
          </a:bodyPr>
          <a:lstStyle/>
          <a:p>
            <a:pPr marL="0" indent="0" algn="just"/>
            <a:r>
              <a:rPr lang="ru-RU" dirty="0"/>
              <a:t>Расходы на потребление при каждом уровне дохода </a:t>
            </a:r>
            <a:r>
              <a:rPr lang="ru-RU" dirty="0" smtClean="0"/>
              <a:t>представлены </a:t>
            </a:r>
            <a:r>
              <a:rPr lang="ru-RU" dirty="0"/>
              <a:t>в столбце (3). Поскольку каждый доллар дохода </a:t>
            </a:r>
            <a:r>
              <a:rPr lang="ru-RU" dirty="0" smtClean="0"/>
              <a:t>распределяется </a:t>
            </a:r>
            <a:r>
              <a:rPr lang="ru-RU" dirty="0"/>
              <a:t>между потреблением и сбережениями, то </a:t>
            </a:r>
            <a:r>
              <a:rPr lang="ru-RU" dirty="0" smtClean="0"/>
              <a:t>показатели, приведенные </a:t>
            </a:r>
            <a:r>
              <a:rPr lang="ru-RU" dirty="0"/>
              <a:t>в столбцах (2) и (3), не независимы; их </a:t>
            </a:r>
            <a:r>
              <a:rPr lang="ru-RU" dirty="0" smtClean="0"/>
              <a:t>сумма </a:t>
            </a:r>
            <a:r>
              <a:rPr lang="ru-RU" dirty="0"/>
              <a:t>должна всегда быть равна соответствующим показателям </a:t>
            </a:r>
            <a:r>
              <a:rPr lang="ru-RU" dirty="0" smtClean="0"/>
              <a:t>в столбце </a:t>
            </a:r>
            <a:r>
              <a:rPr lang="ru-RU" dirty="0"/>
              <a:t>(1</a:t>
            </a:r>
            <a:r>
              <a:rPr lang="ru-RU" dirty="0" smtClean="0"/>
              <a:t>).</a:t>
            </a:r>
          </a:p>
          <a:p>
            <a:pPr marL="0" indent="0" algn="just">
              <a:buNone/>
            </a:pPr>
            <a:endParaRPr lang="ru-RU" dirty="0"/>
          </a:p>
        </p:txBody>
      </p:sp>
      <p:sp>
        <p:nvSpPr>
          <p:cNvPr id="5" name="Заголовок 2"/>
          <p:cNvSpPr txBox="1">
            <a:spLocks/>
          </p:cNvSpPr>
          <p:nvPr/>
        </p:nvSpPr>
        <p:spPr>
          <a:xfrm>
            <a:off x="1071538" y="6000768"/>
            <a:ext cx="7143800" cy="642918"/>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Таблица 3. Потребление и сбережения определяются в основном уровнем доходов.</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graphicFrame>
        <p:nvGraphicFramePr>
          <p:cNvPr id="6" name="Объект 3"/>
          <p:cNvGraphicFramePr>
            <a:graphicFrameLocks/>
          </p:cNvGraphicFramePr>
          <p:nvPr>
            <p:extLst>
              <p:ext uri="{D42A27DB-BD31-4B8C-83A1-F6EECF244321}">
                <p14:modId xmlns:p14="http://schemas.microsoft.com/office/powerpoint/2010/main" val="3745995199"/>
              </p:ext>
            </p:extLst>
          </p:nvPr>
        </p:nvGraphicFramePr>
        <p:xfrm>
          <a:off x="1142975" y="3357562"/>
          <a:ext cx="7072362" cy="2699004"/>
        </p:xfrm>
        <a:graphic>
          <a:graphicData uri="http://schemas.openxmlformats.org/drawingml/2006/table">
            <a:tbl>
              <a:tblPr firstRow="1" firstCol="1" bandRow="1">
                <a:tableStyleId>{E8B1032C-EA38-4F05-BA0D-38AFFFC7BED3}</a:tableStyleId>
              </a:tblPr>
              <a:tblGrid>
                <a:gridCol w="1767537"/>
                <a:gridCol w="1768275"/>
                <a:gridCol w="1768275"/>
                <a:gridCol w="1768275"/>
              </a:tblGrid>
              <a:tr h="718223">
                <a:tc>
                  <a:txBody>
                    <a:bodyPr/>
                    <a:lstStyle/>
                    <a:p>
                      <a:pPr algn="ctr">
                        <a:lnSpc>
                          <a:spcPct val="115000"/>
                        </a:lnSpc>
                        <a:spcAft>
                          <a:spcPts val="0"/>
                        </a:spcAft>
                      </a:pPr>
                      <a:r>
                        <a:rPr lang="ru-RU" sz="1400" dirty="0">
                          <a:effectLst/>
                        </a:rPr>
                        <a:t> </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Располагаемый доход (долл.)</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Чистые сбережения (+) или перерасход (-) (долл.)</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Потребление (долл.)</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ru-RU" sz="1400" dirty="0">
                          <a:effectLst/>
                        </a:rPr>
                        <a:t> </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(3)</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A</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24000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-110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24110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B </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25000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25000</a:t>
                      </a:r>
                      <a:endParaRPr lang="ru-RU" sz="1400" dirty="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C</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26000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+150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25850</a:t>
                      </a:r>
                      <a:endParaRPr lang="ru-RU" sz="1400" dirty="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D</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+400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26600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E</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28000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+760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27240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F</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29000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+1170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27830</a:t>
                      </a:r>
                      <a:endParaRPr lang="ru-RU" sz="1400">
                        <a:effectLst/>
                        <a:latin typeface="Calibri"/>
                        <a:ea typeface="Calibri"/>
                        <a:cs typeface="Times New Roman"/>
                      </a:endParaRPr>
                    </a:p>
                  </a:txBody>
                  <a:tcPr marL="68580" marR="68580" marT="0" marB="0"/>
                </a:tc>
              </a:tr>
              <a:tr h="229120">
                <a:tc>
                  <a:txBody>
                    <a:bodyPr/>
                    <a:lstStyle/>
                    <a:p>
                      <a:pPr algn="ctr">
                        <a:lnSpc>
                          <a:spcPct val="115000"/>
                        </a:lnSpc>
                        <a:spcAft>
                          <a:spcPts val="0"/>
                        </a:spcAft>
                      </a:pPr>
                      <a:r>
                        <a:rPr lang="en-US" sz="1400">
                          <a:effectLst/>
                        </a:rPr>
                        <a:t>G</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30000</a:t>
                      </a:r>
                      <a:endParaRPr lang="ru-RU" sz="14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a:effectLst/>
                        </a:rPr>
                        <a:t>+1640</a:t>
                      </a:r>
                      <a:endParaRPr lang="ru-RU" sz="14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400" dirty="0">
                          <a:effectLst/>
                        </a:rPr>
                        <a:t>28360</a:t>
                      </a:r>
                      <a:endParaRPr lang="ru-RU" sz="1400" dirty="0">
                        <a:effectLst/>
                        <a:latin typeface="Calibri"/>
                        <a:ea typeface="Calibri"/>
                        <a:cs typeface="Times New Roman"/>
                      </a:endParaRPr>
                    </a:p>
                  </a:txBody>
                  <a:tcPr marL="68580" marR="68580" marT="0" marB="0"/>
                </a:tc>
              </a:tr>
            </a:tbl>
          </a:graphicData>
        </a:graphic>
      </p:graphicFrame>
    </p:spTree>
    <p:extLst>
      <p:ext uri="{BB962C8B-B14F-4D97-AF65-F5344CB8AC3E}">
        <p14:creationId xmlns:p14="http://schemas.microsoft.com/office/powerpoint/2010/main" val="2427887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571472" y="1000108"/>
            <a:ext cx="8286808" cy="5092709"/>
          </a:xfrm>
        </p:spPr>
        <p:txBody>
          <a:bodyPr>
            <a:normAutofit/>
          </a:bodyPr>
          <a:lstStyle/>
          <a:p>
            <a:pPr marL="0" indent="0" algn="just"/>
            <a:r>
              <a:rPr lang="ru-RU" dirty="0" smtClean="0"/>
              <a:t>Для </a:t>
            </a:r>
            <a:r>
              <a:rPr lang="ru-RU" dirty="0"/>
              <a:t>того чтобы глубже понять, каким образом </a:t>
            </a:r>
            <a:r>
              <a:rPr lang="ru-RU" dirty="0" smtClean="0"/>
              <a:t>потребление не </a:t>
            </a:r>
            <a:r>
              <a:rPr lang="ru-RU" dirty="0"/>
              <a:t>влияет на национальный выпуск продукции, нам </a:t>
            </a:r>
            <a:r>
              <a:rPr lang="ru-RU" dirty="0" smtClean="0"/>
              <a:t>понадобятся </a:t>
            </a:r>
            <a:r>
              <a:rPr lang="ru-RU" dirty="0"/>
              <a:t>новые аналитические </a:t>
            </a:r>
            <a:r>
              <a:rPr lang="ru-RU" dirty="0" smtClean="0"/>
              <a:t>инструменты. Наша задача </a:t>
            </a:r>
            <a:r>
              <a:rPr lang="ru-RU" dirty="0"/>
              <a:t>– выяснить, какое количество дополнительных долларов, </a:t>
            </a:r>
            <a:r>
              <a:rPr lang="ru-RU" dirty="0" smtClean="0"/>
              <a:t>направляемых </a:t>
            </a:r>
            <a:r>
              <a:rPr lang="ru-RU" dirty="0"/>
              <a:t>на потребление и сбережения, приносит каждый </a:t>
            </a:r>
            <a:r>
              <a:rPr lang="ru-RU" dirty="0" smtClean="0"/>
              <a:t>дополнительный </a:t>
            </a:r>
            <a:r>
              <a:rPr lang="ru-RU" dirty="0"/>
              <a:t>доллар дохода. Эта взаимосвязь определяются с помощью следующих функций</a:t>
            </a:r>
            <a:r>
              <a:rPr lang="ru-RU" dirty="0" smtClean="0"/>
              <a:t>.</a:t>
            </a:r>
          </a:p>
          <a:p>
            <a:pPr algn="just">
              <a:buFont typeface="Wingdings" pitchFamily="2" charset="2"/>
              <a:buChar char="q"/>
            </a:pPr>
            <a:r>
              <a:rPr lang="ru-RU" dirty="0"/>
              <a:t>Функции потребления, отображающей связь потребления и дохода.</a:t>
            </a:r>
          </a:p>
          <a:p>
            <a:pPr algn="just">
              <a:buFont typeface="Wingdings" pitchFamily="2" charset="2"/>
              <a:buChar char="q"/>
            </a:pPr>
            <a:r>
              <a:rPr lang="ru-RU" dirty="0"/>
              <a:t>И ее двойником: функцией сбережения, отображающей между сбережениями и доходом.</a:t>
            </a:r>
          </a:p>
          <a:p>
            <a:pPr marL="0" indent="0" algn="just">
              <a:buNone/>
            </a:pPr>
            <a:endParaRPr lang="ru-RU" sz="1600" dirty="0"/>
          </a:p>
        </p:txBody>
      </p:sp>
    </p:spTree>
    <p:extLst>
      <p:ext uri="{BB962C8B-B14F-4D97-AF65-F5344CB8AC3E}">
        <p14:creationId xmlns:p14="http://schemas.microsoft.com/office/powerpoint/2010/main" val="2427887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714348" y="2428868"/>
            <a:ext cx="4515695" cy="3877815"/>
          </a:xfrm>
        </p:spPr>
        <p:txBody>
          <a:bodyPr>
            <a:normAutofit/>
          </a:bodyPr>
          <a:lstStyle/>
          <a:p>
            <a:pPr marL="0" indent="0" algn="just">
              <a:buNone/>
            </a:pPr>
            <a:r>
              <a:rPr lang="ru-RU" sz="2000" b="1" dirty="0"/>
              <a:t>Функция потребления </a:t>
            </a:r>
            <a:r>
              <a:rPr lang="ru-RU" sz="2000" dirty="0"/>
              <a:t>является одним из наиболее </a:t>
            </a:r>
            <a:r>
              <a:rPr lang="ru-RU" sz="2000" dirty="0" smtClean="0"/>
              <a:t>важных </a:t>
            </a:r>
            <a:r>
              <a:rPr lang="ru-RU" sz="2000" dirty="0"/>
              <a:t>соотношений в </a:t>
            </a:r>
            <a:r>
              <a:rPr lang="ru-RU" sz="2000" dirty="0" smtClean="0"/>
              <a:t>макроэкономике. Она </a:t>
            </a:r>
            <a:r>
              <a:rPr lang="ru-RU" sz="2000" dirty="0"/>
              <a:t>иллюстрирует </a:t>
            </a:r>
            <a:r>
              <a:rPr lang="ru-RU" sz="2000" dirty="0" smtClean="0"/>
              <a:t>взаимосвязь </a:t>
            </a:r>
            <a:r>
              <a:rPr lang="ru-RU" sz="2000" dirty="0"/>
              <a:t>между уровнем расходов на потребление и уровнем личного располагаемого </a:t>
            </a:r>
            <a:r>
              <a:rPr lang="ru-RU" sz="2000" dirty="0" smtClean="0"/>
              <a:t>дохода. </a:t>
            </a:r>
            <a:r>
              <a:rPr lang="ru-RU" sz="2000" dirty="0"/>
              <a:t>Это понятие было введено </a:t>
            </a:r>
            <a:r>
              <a:rPr lang="ru-RU" sz="2000" dirty="0" err="1"/>
              <a:t>Кейнсом</a:t>
            </a:r>
            <a:r>
              <a:rPr lang="ru-RU" sz="2000" dirty="0"/>
              <a:t>. Оно базируется на гипотезе, согласно </a:t>
            </a:r>
            <a:r>
              <a:rPr lang="ru-RU" sz="2000" dirty="0" smtClean="0"/>
              <a:t>которой существует </a:t>
            </a:r>
            <a:r>
              <a:rPr lang="ru-RU" sz="2000" dirty="0"/>
              <a:t>стабильное эмпирическое соотношение между </a:t>
            </a:r>
            <a:r>
              <a:rPr lang="ru-RU" sz="2000" dirty="0" smtClean="0"/>
              <a:t>потреблением </a:t>
            </a:r>
            <a:r>
              <a:rPr lang="ru-RU" sz="2000" dirty="0"/>
              <a:t>и </a:t>
            </a:r>
            <a:r>
              <a:rPr lang="ru-RU" sz="2000" dirty="0" smtClean="0"/>
              <a:t>доходом. </a:t>
            </a:r>
          </a:p>
        </p:txBody>
      </p:sp>
      <p:sp>
        <p:nvSpPr>
          <p:cNvPr id="3" name="Заголовок 2"/>
          <p:cNvSpPr>
            <a:spLocks noGrp="1"/>
          </p:cNvSpPr>
          <p:nvPr>
            <p:ph type="title"/>
          </p:nvPr>
        </p:nvSpPr>
        <p:spPr/>
        <p:txBody>
          <a:bodyPr/>
          <a:lstStyle/>
          <a:p>
            <a:r>
              <a:rPr lang="ru-RU" sz="4500" dirty="0"/>
              <a:t>Функция потребления</a:t>
            </a:r>
          </a:p>
        </p:txBody>
      </p:sp>
      <p:pic>
        <p:nvPicPr>
          <p:cNvPr id="4" name="Рисунок 3" descr="кейнс.jpg"/>
          <p:cNvPicPr>
            <a:picLocks noChangeAspect="1"/>
          </p:cNvPicPr>
          <p:nvPr/>
        </p:nvPicPr>
        <p:blipFill>
          <a:blip r:embed="rId2"/>
          <a:srcRect l="2392" t="1887" r="4314" b="3773"/>
          <a:stretch>
            <a:fillRect/>
          </a:stretch>
        </p:blipFill>
        <p:spPr>
          <a:xfrm>
            <a:off x="5929322" y="2214554"/>
            <a:ext cx="2643206" cy="3388726"/>
          </a:xfrm>
          <a:prstGeom prst="rect">
            <a:avLst/>
          </a:prstGeom>
          <a:ln w="76200">
            <a:solidFill>
              <a:schemeClr val="accent1"/>
            </a:solidFill>
          </a:ln>
        </p:spPr>
      </p:pic>
      <p:sp>
        <p:nvSpPr>
          <p:cNvPr id="5" name="TextBox 4"/>
          <p:cNvSpPr txBox="1"/>
          <p:nvPr/>
        </p:nvSpPr>
        <p:spPr>
          <a:xfrm>
            <a:off x="5429256" y="5741275"/>
            <a:ext cx="3500462" cy="830997"/>
          </a:xfrm>
          <a:prstGeom prst="rect">
            <a:avLst/>
          </a:prstGeom>
          <a:noFill/>
        </p:spPr>
        <p:txBody>
          <a:bodyPr wrap="square" rtlCol="0">
            <a:spAutoFit/>
          </a:bodyPr>
          <a:lstStyle/>
          <a:p>
            <a:r>
              <a:rPr lang="ru-RU" sz="1600" dirty="0" smtClean="0"/>
              <a:t>Джон </a:t>
            </a:r>
            <a:r>
              <a:rPr lang="ru-RU" sz="1600" dirty="0" err="1" smtClean="0"/>
              <a:t>Мейнард</a:t>
            </a:r>
            <a:r>
              <a:rPr lang="ru-RU" sz="1600" dirty="0" smtClean="0"/>
              <a:t> </a:t>
            </a:r>
            <a:r>
              <a:rPr lang="ru-RU" sz="1600" dirty="0" err="1" smtClean="0"/>
              <a:t>Кейнс</a:t>
            </a:r>
            <a:r>
              <a:rPr lang="ru-RU" sz="1600" dirty="0" smtClean="0"/>
              <a:t> — английский экономист, основатель </a:t>
            </a:r>
            <a:r>
              <a:rPr lang="ru-RU" sz="1600" dirty="0" err="1" smtClean="0"/>
              <a:t>кейнсианского</a:t>
            </a:r>
            <a:r>
              <a:rPr lang="ru-RU" sz="1600" dirty="0" smtClean="0"/>
              <a:t> направления в экономической теории.</a:t>
            </a:r>
            <a:endParaRPr lang="ru-RU" sz="1600" dirty="0"/>
          </a:p>
        </p:txBody>
      </p:sp>
    </p:spTree>
    <p:extLst>
      <p:ext uri="{BB962C8B-B14F-4D97-AF65-F5344CB8AC3E}">
        <p14:creationId xmlns:p14="http://schemas.microsoft.com/office/powerpoint/2010/main" val="10100016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428596" y="2143117"/>
            <a:ext cx="3729877" cy="4286280"/>
          </a:xfrm>
        </p:spPr>
        <p:txBody>
          <a:bodyPr>
            <a:normAutofit lnSpcReduction="10000"/>
          </a:bodyPr>
          <a:lstStyle/>
          <a:p>
            <a:pPr marL="0" indent="0" algn="just"/>
            <a:r>
              <a:rPr lang="ru-RU" sz="1800" dirty="0" smtClean="0"/>
              <a:t>Функцию </a:t>
            </a:r>
            <a:r>
              <a:rPr lang="ru-RU" sz="1800" dirty="0"/>
              <a:t>потребления можно изобразить в виде графика. </a:t>
            </a:r>
            <a:r>
              <a:rPr lang="ru-RU" sz="1800" dirty="0" smtClean="0"/>
              <a:t>На рис.3 </a:t>
            </a:r>
            <a:r>
              <a:rPr lang="ru-RU" sz="1800" dirty="0"/>
              <a:t>мы видим графическую иллюстрацию семи </a:t>
            </a:r>
            <a:r>
              <a:rPr lang="ru-RU" sz="1800" dirty="0" smtClean="0"/>
              <a:t>уровней дохода, рассмотренных </a:t>
            </a:r>
            <a:r>
              <a:rPr lang="ru-RU" sz="1800" dirty="0"/>
              <a:t>в </a:t>
            </a:r>
            <a:r>
              <a:rPr lang="ru-RU" sz="1800" dirty="0" smtClean="0"/>
              <a:t>табл.3. </a:t>
            </a:r>
            <a:r>
              <a:rPr lang="ru-RU" sz="1800" dirty="0"/>
              <a:t>Располагаемый </a:t>
            </a:r>
            <a:r>
              <a:rPr lang="ru-RU" sz="1800" dirty="0" smtClean="0"/>
              <a:t>доход отложен </a:t>
            </a:r>
            <a:r>
              <a:rPr lang="ru-RU" sz="1800" dirty="0"/>
              <a:t>на горизонтальной оси, а </a:t>
            </a:r>
            <a:r>
              <a:rPr lang="ru-RU" sz="1800" dirty="0" smtClean="0"/>
              <a:t>потребление– </a:t>
            </a:r>
            <a:r>
              <a:rPr lang="ru-RU" sz="1800" dirty="0"/>
              <a:t>на вертикальной. </a:t>
            </a:r>
            <a:r>
              <a:rPr lang="ru-RU" sz="1800" dirty="0" smtClean="0"/>
              <a:t>Соотношение </a:t>
            </a:r>
            <a:r>
              <a:rPr lang="ru-RU" sz="1800" dirty="0"/>
              <a:t>между доходом и потреблением представлено на рисунке отдельными точками, которые соединены плавной кривой</a:t>
            </a:r>
            <a:r>
              <a:rPr lang="ru-RU" sz="1800" dirty="0" smtClean="0"/>
              <a:t>.</a:t>
            </a:r>
          </a:p>
          <a:p>
            <a:pPr marL="0" indent="0" algn="just">
              <a:buNone/>
            </a:pPr>
            <a:r>
              <a:rPr lang="ru-RU" sz="1800" i="1" dirty="0" smtClean="0"/>
              <a:t>Такая </a:t>
            </a:r>
            <a:r>
              <a:rPr lang="ru-RU" sz="1800" i="1" dirty="0"/>
              <a:t>взаимосвязь между потреблением и доходам называется </a:t>
            </a:r>
            <a:r>
              <a:rPr lang="ru-RU" sz="1800" i="1" dirty="0" smtClean="0"/>
              <a:t>функцией потребления.</a:t>
            </a:r>
            <a:endParaRPr lang="ru-RU" sz="1800" i="1" dirty="0"/>
          </a:p>
          <a:p>
            <a:pPr algn="just"/>
            <a:endParaRPr lang="ru-RU" sz="1600" dirty="0"/>
          </a:p>
        </p:txBody>
      </p:sp>
      <p:sp>
        <p:nvSpPr>
          <p:cNvPr id="3" name="Заголовок 2"/>
          <p:cNvSpPr>
            <a:spLocks noGrp="1"/>
          </p:cNvSpPr>
          <p:nvPr>
            <p:ph type="title"/>
          </p:nvPr>
        </p:nvSpPr>
        <p:spPr/>
        <p:txBody>
          <a:bodyPr/>
          <a:lstStyle/>
          <a:p>
            <a:r>
              <a:rPr lang="ru-RU" sz="4500" dirty="0"/>
              <a:t>Функция потребления</a:t>
            </a:r>
          </a:p>
        </p:txBody>
      </p:sp>
      <p:sp>
        <p:nvSpPr>
          <p:cNvPr id="4" name="Заголовок 2"/>
          <p:cNvSpPr txBox="1">
            <a:spLocks/>
          </p:cNvSpPr>
          <p:nvPr/>
        </p:nvSpPr>
        <p:spPr>
          <a:xfrm>
            <a:off x="4572000" y="5715016"/>
            <a:ext cx="4138196" cy="625646"/>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Рис. 3. График функция потребления.</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pic>
        <p:nvPicPr>
          <p:cNvPr id="5" name="Picture 1" descr="F:\Документы\Учеба\72\Экономика\Самуэльсон\23.htm35.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8777" y="2357430"/>
            <a:ext cx="4278065" cy="3237717"/>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000165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Объект 1"/>
          <p:cNvSpPr>
            <a:spLocks noGrp="1"/>
          </p:cNvSpPr>
          <p:nvPr>
            <p:ph idx="1"/>
          </p:nvPr>
        </p:nvSpPr>
        <p:spPr>
          <a:xfrm>
            <a:off x="428597" y="642918"/>
            <a:ext cx="3786214" cy="5214974"/>
          </a:xfrm>
        </p:spPr>
        <p:txBody>
          <a:bodyPr>
            <a:noAutofit/>
          </a:bodyPr>
          <a:lstStyle/>
          <a:p>
            <a:pPr marL="0" indent="0" algn="just"/>
            <a:r>
              <a:rPr lang="ru-RU" sz="2000" dirty="0"/>
              <a:t>Кривая, проходящая через точки А, В, С, G. является функцией потребления. На </a:t>
            </a:r>
            <a:r>
              <a:rPr lang="ru-RU" sz="2000" dirty="0" smtClean="0"/>
              <a:t>горизонтальной </a:t>
            </a:r>
            <a:r>
              <a:rPr lang="ru-RU" sz="2000" dirty="0"/>
              <a:t>оси </a:t>
            </a:r>
            <a:r>
              <a:rPr lang="ru-RU" sz="2000" dirty="0" smtClean="0"/>
              <a:t>отложен уровень </a:t>
            </a:r>
            <a:r>
              <a:rPr lang="ru-RU" sz="2000" dirty="0"/>
              <a:t>располагаемого дохода (</a:t>
            </a:r>
            <a:r>
              <a:rPr lang="ru-RU" sz="2000" dirty="0" smtClean="0"/>
              <a:t>D). </a:t>
            </a:r>
            <a:r>
              <a:rPr lang="ru-RU" sz="2000" dirty="0"/>
              <a:t>Каждому уровню этого показателя соответствует определенный уровень потребления </a:t>
            </a:r>
            <a:r>
              <a:rPr lang="ru-RU" sz="2000" dirty="0" smtClean="0"/>
              <a:t>(С) </a:t>
            </a:r>
            <a:r>
              <a:rPr lang="ru-RU" sz="2000" dirty="0"/>
              <a:t>домашнего хозяйства. </a:t>
            </a:r>
            <a:r>
              <a:rPr lang="ru-RU" sz="2000" dirty="0" smtClean="0"/>
              <a:t>Заметьте, </a:t>
            </a:r>
            <a:r>
              <a:rPr lang="ru-RU" sz="2000" dirty="0"/>
              <a:t>что потребление увеличивается по мере роста DI. На </a:t>
            </a:r>
            <a:r>
              <a:rPr lang="ru-RU" sz="2000" dirty="0" smtClean="0"/>
              <a:t>биссектрисе </a:t>
            </a:r>
            <a:r>
              <a:rPr lang="ru-RU" sz="2000" dirty="0"/>
              <a:t>расположена точка порогового дохода; с помощью этой линии мы можем </a:t>
            </a:r>
            <a:r>
              <a:rPr lang="ru-RU" sz="2000" dirty="0" smtClean="0"/>
              <a:t>измерить </a:t>
            </a:r>
            <a:r>
              <a:rPr lang="ru-RU" sz="2000" dirty="0"/>
              <a:t>чистые сбережения. (Источник: табл. </a:t>
            </a:r>
            <a:r>
              <a:rPr lang="ru-RU" sz="2000" dirty="0" smtClean="0"/>
              <a:t>3.)</a:t>
            </a:r>
            <a:endParaRPr lang="ru-RU" sz="2000" dirty="0"/>
          </a:p>
        </p:txBody>
      </p:sp>
      <p:sp>
        <p:nvSpPr>
          <p:cNvPr id="6" name="Заголовок 2"/>
          <p:cNvSpPr txBox="1">
            <a:spLocks/>
          </p:cNvSpPr>
          <p:nvPr/>
        </p:nvSpPr>
        <p:spPr>
          <a:xfrm>
            <a:off x="4572000" y="5715016"/>
            <a:ext cx="4138196" cy="625646"/>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Рис. 3. График функция потребления.</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pic>
        <p:nvPicPr>
          <p:cNvPr id="7" name="Picture 1" descr="F:\Документы\Учеба\72\Экономика\Самуэльсон\23.htm35.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8777" y="2357430"/>
            <a:ext cx="4278065" cy="3237717"/>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73913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357159" y="2000240"/>
            <a:ext cx="3857651" cy="3877815"/>
          </a:xfrm>
        </p:spPr>
        <p:txBody>
          <a:bodyPr>
            <a:noAutofit/>
          </a:bodyPr>
          <a:lstStyle/>
          <a:p>
            <a:pPr marL="0" indent="0" algn="just"/>
            <a:r>
              <a:rPr lang="ru-RU" sz="2000" dirty="0" smtClean="0"/>
              <a:t>Начертим </a:t>
            </a:r>
            <a:r>
              <a:rPr lang="ru-RU" sz="2000" dirty="0"/>
              <a:t>на рис</a:t>
            </a:r>
            <a:r>
              <a:rPr lang="ru-RU" sz="2000" dirty="0" smtClean="0"/>
              <a:t>..3 биссектрису </a:t>
            </a:r>
            <a:r>
              <a:rPr lang="ru-RU" sz="2000" dirty="0"/>
              <a:t>в северо-восточном направлении от начала координат. Поскольку вертикальная и горизонтальная оси имеют </a:t>
            </a:r>
            <a:r>
              <a:rPr lang="ru-RU" sz="2000" dirty="0" smtClean="0"/>
              <a:t>одинаковый </a:t>
            </a:r>
            <a:r>
              <a:rPr lang="ru-RU" sz="2000" dirty="0"/>
              <a:t>масштаб, расстояние от этой линии до горизонтальной оси (отображающей величину потребления) и вертикальной оси (отображающей величину располагаемого дохода) равны. Эту закономерность можно проверить визуально или с </a:t>
            </a:r>
            <a:r>
              <a:rPr lang="ru-RU" sz="2000" dirty="0" smtClean="0"/>
              <a:t>помощью линейки.</a:t>
            </a:r>
          </a:p>
        </p:txBody>
      </p:sp>
      <p:sp>
        <p:nvSpPr>
          <p:cNvPr id="3" name="Заголовок 2"/>
          <p:cNvSpPr>
            <a:spLocks noGrp="1"/>
          </p:cNvSpPr>
          <p:nvPr>
            <p:ph type="title"/>
          </p:nvPr>
        </p:nvSpPr>
        <p:spPr/>
        <p:txBody>
          <a:bodyPr/>
          <a:lstStyle/>
          <a:p>
            <a:r>
              <a:rPr lang="ru-RU" sz="4500" dirty="0" smtClean="0"/>
              <a:t>«Точка порогового дохода»</a:t>
            </a:r>
            <a:endParaRPr lang="ru-RU" sz="4500" dirty="0"/>
          </a:p>
        </p:txBody>
      </p:sp>
      <p:sp>
        <p:nvSpPr>
          <p:cNvPr id="4" name="Заголовок 2"/>
          <p:cNvSpPr txBox="1">
            <a:spLocks/>
          </p:cNvSpPr>
          <p:nvPr/>
        </p:nvSpPr>
        <p:spPr>
          <a:xfrm>
            <a:off x="4572000" y="5715016"/>
            <a:ext cx="4138196" cy="625646"/>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Рис. 3. График функция потребления.</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pic>
        <p:nvPicPr>
          <p:cNvPr id="5" name="Picture 1" descr="F:\Документы\Учеба\72\Экономика\Самуэльсон\23.htm35.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8777" y="2357430"/>
            <a:ext cx="4278065" cy="3237717"/>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99286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357159" y="2248347"/>
            <a:ext cx="3857651" cy="4109611"/>
          </a:xfrm>
        </p:spPr>
        <p:txBody>
          <a:bodyPr>
            <a:normAutofit/>
          </a:bodyPr>
          <a:lstStyle/>
          <a:p>
            <a:pPr marL="0" indent="0" algn="just"/>
            <a:r>
              <a:rPr lang="ru-RU" sz="1600" dirty="0" smtClean="0"/>
              <a:t>Используя </a:t>
            </a:r>
            <a:r>
              <a:rPr lang="ru-RU" sz="1600" dirty="0"/>
              <a:t>биссектрису, мы можем определить разность между расходами на потребление и уровнем располагаемого дохода: равны ли эти расходы доходу, больше его или меньше; В этом случае точка порогового дохода на графике функции потребления будет совпадать с биссектрисой, отражая </a:t>
            </a:r>
            <a:r>
              <a:rPr lang="ru-RU" sz="1600" dirty="0" smtClean="0"/>
              <a:t>уровень </a:t>
            </a:r>
            <a:r>
              <a:rPr lang="ru-RU" sz="1600" dirty="0"/>
              <a:t>располагаемого дохода, при котором домашнее </a:t>
            </a:r>
            <a:r>
              <a:rPr lang="ru-RU" sz="1600" dirty="0" smtClean="0"/>
              <a:t>хозяйство </a:t>
            </a:r>
            <a:r>
              <a:rPr lang="ru-RU" sz="1600" dirty="0"/>
              <a:t>потребляет свой доход</a:t>
            </a:r>
            <a:r>
              <a:rPr lang="ru-RU" sz="1600" dirty="0" smtClean="0"/>
              <a:t>.</a:t>
            </a:r>
          </a:p>
          <a:p>
            <a:pPr marL="0" indent="0" algn="just"/>
            <a:r>
              <a:rPr lang="ru-RU" sz="1600" dirty="0"/>
              <a:t>Таким образом точка В и будет точкой порогового дохода, так как в этой точке расходы на потребление в точности равны располагаемому доходу: домашнее </a:t>
            </a:r>
            <a:r>
              <a:rPr lang="ru-RU" sz="1600" dirty="0" smtClean="0"/>
              <a:t>хозяйство – ни </a:t>
            </a:r>
            <a:r>
              <a:rPr lang="ru-RU" sz="1600" dirty="0"/>
              <a:t>заемщик, ни </a:t>
            </a:r>
            <a:r>
              <a:rPr lang="ru-RU" sz="1600" dirty="0" err="1"/>
              <a:t>сберегатель</a:t>
            </a:r>
            <a:r>
              <a:rPr lang="ru-RU" sz="1600" dirty="0" smtClean="0"/>
              <a:t>.</a:t>
            </a:r>
            <a:endParaRPr lang="ru-RU" sz="1600" dirty="0"/>
          </a:p>
        </p:txBody>
      </p:sp>
      <p:sp>
        <p:nvSpPr>
          <p:cNvPr id="3" name="Заголовок 2"/>
          <p:cNvSpPr>
            <a:spLocks noGrp="1"/>
          </p:cNvSpPr>
          <p:nvPr>
            <p:ph type="title"/>
          </p:nvPr>
        </p:nvSpPr>
        <p:spPr/>
        <p:txBody>
          <a:bodyPr/>
          <a:lstStyle/>
          <a:p>
            <a:r>
              <a:rPr lang="ru-RU" sz="4500" dirty="0" smtClean="0"/>
              <a:t>«Точка порогового дохода»</a:t>
            </a:r>
            <a:endParaRPr lang="ru-RU" sz="4500" dirty="0"/>
          </a:p>
        </p:txBody>
      </p:sp>
      <p:sp>
        <p:nvSpPr>
          <p:cNvPr id="4" name="Заголовок 2"/>
          <p:cNvSpPr txBox="1">
            <a:spLocks/>
          </p:cNvSpPr>
          <p:nvPr/>
        </p:nvSpPr>
        <p:spPr>
          <a:xfrm>
            <a:off x="4572000" y="5715016"/>
            <a:ext cx="4138196" cy="625646"/>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Рис. 3. График функция потребления.</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pic>
        <p:nvPicPr>
          <p:cNvPr id="5" name="Picture 1" descr="F:\Документы\Учеба\72\Экономика\Самуэльсон\23.htm35.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8777" y="2357430"/>
            <a:ext cx="4278065" cy="3237717"/>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99286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714348" y="571481"/>
            <a:ext cx="8072494" cy="1714512"/>
          </a:xfrm>
        </p:spPr>
        <p:txBody>
          <a:bodyPr>
            <a:normAutofit/>
          </a:bodyPr>
          <a:lstStyle/>
          <a:p>
            <a:pPr marL="0" indent="0" algn="just"/>
            <a:r>
              <a:rPr lang="ru-RU" sz="1600" dirty="0"/>
              <a:t>Правее точки В, функция потребления лежит ниже биссектрисы. </a:t>
            </a:r>
            <a:r>
              <a:rPr lang="ru-RU" sz="1600" dirty="0" smtClean="0"/>
              <a:t>Связь </a:t>
            </a:r>
            <a:r>
              <a:rPr lang="ru-RU" sz="1600" dirty="0"/>
              <a:t>между доходом и потреблением можно увидеть, рассмотрев вертикальную линию, </a:t>
            </a:r>
            <a:r>
              <a:rPr lang="ru-RU" sz="1600" dirty="0" smtClean="0"/>
              <a:t>проведенную </a:t>
            </a:r>
            <a:r>
              <a:rPr lang="ru-RU" sz="1600" dirty="0"/>
              <a:t>на рис. </a:t>
            </a:r>
            <a:r>
              <a:rPr lang="ru-RU" sz="1600" dirty="0" smtClean="0"/>
              <a:t>3 </a:t>
            </a:r>
            <a:r>
              <a:rPr lang="ru-RU" sz="1600" dirty="0"/>
              <a:t>из точки Е</a:t>
            </a:r>
            <a:r>
              <a:rPr lang="en-US" sz="1600" dirty="0" smtClean="0"/>
              <a:t>’ </a:t>
            </a:r>
            <a:r>
              <a:rPr lang="ru-RU" sz="1600" dirty="0" smtClean="0"/>
              <a:t>в </a:t>
            </a:r>
            <a:r>
              <a:rPr lang="ru-RU" sz="1600" dirty="0"/>
              <a:t>точку </a:t>
            </a:r>
            <a:r>
              <a:rPr lang="ru-RU" sz="1600" dirty="0" smtClean="0"/>
              <a:t>Е.</a:t>
            </a:r>
            <a:r>
              <a:rPr lang="en-US" sz="1600" dirty="0" smtClean="0"/>
              <a:t> </a:t>
            </a:r>
            <a:r>
              <a:rPr lang="ru-RU" sz="1600" dirty="0" smtClean="0"/>
              <a:t>При доходе</a:t>
            </a:r>
            <a:r>
              <a:rPr lang="ru-RU" sz="1600" dirty="0"/>
              <a:t>, равном 28 000 долл., уровень потребления составит 27 240 долл. (см. табл. </a:t>
            </a:r>
            <a:r>
              <a:rPr lang="ru-RU" sz="1600" dirty="0" smtClean="0"/>
              <a:t>3</a:t>
            </a:r>
            <a:r>
              <a:rPr lang="ru-RU" sz="1600" dirty="0"/>
              <a:t>). </a:t>
            </a:r>
            <a:r>
              <a:rPr lang="ru-RU" sz="1600" dirty="0" smtClean="0"/>
              <a:t>Исходя </a:t>
            </a:r>
            <a:r>
              <a:rPr lang="ru-RU" sz="1600" dirty="0"/>
              <a:t>из этого, мы видим, что потребление </a:t>
            </a:r>
            <a:r>
              <a:rPr lang="ru-RU" sz="1600" dirty="0" smtClean="0"/>
              <a:t>меньше</a:t>
            </a:r>
            <a:r>
              <a:rPr lang="ru-RU" sz="1600" dirty="0"/>
              <a:t>, чем доход, так как в точке </a:t>
            </a:r>
            <a:r>
              <a:rPr lang="ru-RU" sz="1600" dirty="0" smtClean="0"/>
              <a:t>график </a:t>
            </a:r>
            <a:r>
              <a:rPr lang="ru-RU" sz="1600" dirty="0"/>
              <a:t>функции </a:t>
            </a:r>
            <a:r>
              <a:rPr lang="ru-RU" sz="1600" dirty="0" smtClean="0"/>
              <a:t>потребления расположен </a:t>
            </a:r>
            <a:r>
              <a:rPr lang="ru-RU" sz="1600" dirty="0"/>
              <a:t>ниже, чем биссектриса</a:t>
            </a:r>
            <a:r>
              <a:rPr lang="ru-RU" sz="1600" dirty="0" smtClean="0"/>
              <a:t>.</a:t>
            </a:r>
          </a:p>
        </p:txBody>
      </p:sp>
      <p:sp>
        <p:nvSpPr>
          <p:cNvPr id="5" name="Заголовок 2"/>
          <p:cNvSpPr txBox="1">
            <a:spLocks/>
          </p:cNvSpPr>
          <p:nvPr/>
        </p:nvSpPr>
        <p:spPr>
          <a:xfrm>
            <a:off x="4572000" y="5715016"/>
            <a:ext cx="4138196" cy="625646"/>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Рис. 3. График функция потребления.</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pic>
        <p:nvPicPr>
          <p:cNvPr id="6" name="Picture 1" descr="F:\Документы\Учеба\72\Экономика\Самуэльсон\23.htm35.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8777" y="2357430"/>
            <a:ext cx="4278065" cy="3237717"/>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
        <p:nvSpPr>
          <p:cNvPr id="7" name="Заголовок 2"/>
          <p:cNvSpPr txBox="1">
            <a:spLocks/>
          </p:cNvSpPr>
          <p:nvPr/>
        </p:nvSpPr>
        <p:spPr>
          <a:xfrm>
            <a:off x="285720" y="5500702"/>
            <a:ext cx="4000527" cy="500066"/>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Таблица 3. Потребление и сбережения определяются в основном уровнем доходов.</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graphicFrame>
        <p:nvGraphicFramePr>
          <p:cNvPr id="8" name="Объект 3"/>
          <p:cNvGraphicFramePr>
            <a:graphicFrameLocks/>
          </p:cNvGraphicFramePr>
          <p:nvPr>
            <p:extLst>
              <p:ext uri="{D42A27DB-BD31-4B8C-83A1-F6EECF244321}">
                <p14:modId xmlns:p14="http://schemas.microsoft.com/office/powerpoint/2010/main" val="3745995199"/>
              </p:ext>
            </p:extLst>
          </p:nvPr>
        </p:nvGraphicFramePr>
        <p:xfrm>
          <a:off x="357158" y="2643182"/>
          <a:ext cx="3960523" cy="2734056"/>
        </p:xfrm>
        <a:graphic>
          <a:graphicData uri="http://schemas.openxmlformats.org/drawingml/2006/table">
            <a:tbl>
              <a:tblPr firstRow="1" firstCol="1" bandRow="1">
                <a:tableStyleId>{E8B1032C-EA38-4F05-BA0D-38AFFFC7BED3}</a:tableStyleId>
              </a:tblPr>
              <a:tblGrid>
                <a:gridCol w="989821"/>
                <a:gridCol w="990234"/>
                <a:gridCol w="990234"/>
                <a:gridCol w="990234"/>
              </a:tblGrid>
              <a:tr h="572537">
                <a:tc>
                  <a:txBody>
                    <a:bodyPr/>
                    <a:lstStyle/>
                    <a:p>
                      <a:pPr algn="ctr">
                        <a:lnSpc>
                          <a:spcPct val="115000"/>
                        </a:lnSpc>
                        <a:spcAft>
                          <a:spcPts val="0"/>
                        </a:spcAft>
                      </a:pPr>
                      <a:r>
                        <a:rPr lang="ru-RU" sz="1200" dirty="0">
                          <a:effectLst/>
                        </a:rPr>
                        <a:t> </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err="1" smtClean="0">
                          <a:effectLst/>
                        </a:rPr>
                        <a:t>Располага-емый</a:t>
                      </a:r>
                      <a:r>
                        <a:rPr lang="ru-RU" sz="1200" dirty="0" smtClean="0">
                          <a:effectLst/>
                        </a:rPr>
                        <a:t> </a:t>
                      </a:r>
                      <a:r>
                        <a:rPr lang="ru-RU" sz="1200" dirty="0">
                          <a:effectLst/>
                        </a:rPr>
                        <a:t>доход (долл.)</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Чистые сбережения (+) или перерасход (-) (долл.)</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err="1" smtClean="0">
                          <a:effectLst/>
                        </a:rPr>
                        <a:t>Потреб-ление</a:t>
                      </a:r>
                      <a:r>
                        <a:rPr lang="ru-RU" sz="1200" dirty="0" smtClean="0">
                          <a:effectLst/>
                        </a:rPr>
                        <a:t> </a:t>
                      </a:r>
                      <a:r>
                        <a:rPr lang="ru-RU" sz="1200" dirty="0">
                          <a:effectLst/>
                        </a:rPr>
                        <a:t>(долл.)</a:t>
                      </a:r>
                      <a:endParaRPr lang="ru-RU" sz="1200" dirty="0">
                        <a:effectLst/>
                        <a:latin typeface="Calibri"/>
                        <a:ea typeface="Calibri"/>
                        <a:cs typeface="Times New Roman"/>
                      </a:endParaRPr>
                    </a:p>
                  </a:txBody>
                  <a:tcPr marL="68580" marR="68580" marT="0" marB="0"/>
                </a:tc>
              </a:tr>
              <a:tr h="190846">
                <a:tc>
                  <a:txBody>
                    <a:bodyPr/>
                    <a:lstStyle/>
                    <a:p>
                      <a:pPr algn="ctr">
                        <a:lnSpc>
                          <a:spcPct val="115000"/>
                        </a:lnSpc>
                        <a:spcAft>
                          <a:spcPts val="0"/>
                        </a:spcAft>
                      </a:pPr>
                      <a:r>
                        <a:rPr lang="ru-RU" sz="1200" dirty="0">
                          <a:effectLst/>
                        </a:rPr>
                        <a:t> </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(1)</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(2)</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a:effectLst/>
                        </a:rPr>
                        <a:t>(3)</a:t>
                      </a:r>
                      <a:endParaRPr lang="ru-RU" sz="1200">
                        <a:effectLst/>
                        <a:latin typeface="Calibri"/>
                        <a:ea typeface="Calibri"/>
                        <a:cs typeface="Times New Roman"/>
                      </a:endParaRPr>
                    </a:p>
                  </a:txBody>
                  <a:tcPr marL="68580" marR="68580" marT="0" marB="0"/>
                </a:tc>
              </a:tr>
              <a:tr h="190846">
                <a:tc>
                  <a:txBody>
                    <a:bodyPr/>
                    <a:lstStyle/>
                    <a:p>
                      <a:pPr algn="ctr">
                        <a:lnSpc>
                          <a:spcPct val="115000"/>
                        </a:lnSpc>
                        <a:spcAft>
                          <a:spcPts val="0"/>
                        </a:spcAft>
                      </a:pPr>
                      <a:r>
                        <a:rPr lang="en-US" sz="1200">
                          <a:effectLst/>
                        </a:rPr>
                        <a:t>A</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a:effectLst/>
                        </a:rPr>
                        <a:t>24000</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-110</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a:effectLst/>
                        </a:rPr>
                        <a:t>24110</a:t>
                      </a:r>
                      <a:endParaRPr lang="ru-RU" sz="1200">
                        <a:effectLst/>
                        <a:latin typeface="Calibri"/>
                        <a:ea typeface="Calibri"/>
                        <a:cs typeface="Times New Roman"/>
                      </a:endParaRPr>
                    </a:p>
                  </a:txBody>
                  <a:tcPr marL="68580" marR="68580" marT="0" marB="0"/>
                </a:tc>
              </a:tr>
              <a:tr h="190846">
                <a:tc>
                  <a:txBody>
                    <a:bodyPr/>
                    <a:lstStyle/>
                    <a:p>
                      <a:pPr algn="ctr">
                        <a:lnSpc>
                          <a:spcPct val="115000"/>
                        </a:lnSpc>
                        <a:spcAft>
                          <a:spcPts val="0"/>
                        </a:spcAft>
                      </a:pPr>
                      <a:r>
                        <a:rPr lang="en-US" sz="1200">
                          <a:effectLst/>
                        </a:rPr>
                        <a:t>B </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25000</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0</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25000</a:t>
                      </a:r>
                      <a:endParaRPr lang="ru-RU" sz="1200" dirty="0">
                        <a:effectLst/>
                        <a:latin typeface="Calibri"/>
                        <a:ea typeface="Calibri"/>
                        <a:cs typeface="Times New Roman"/>
                      </a:endParaRPr>
                    </a:p>
                  </a:txBody>
                  <a:tcPr marL="68580" marR="68580" marT="0" marB="0"/>
                </a:tc>
              </a:tr>
              <a:tr h="190846">
                <a:tc>
                  <a:txBody>
                    <a:bodyPr/>
                    <a:lstStyle/>
                    <a:p>
                      <a:pPr algn="ctr">
                        <a:lnSpc>
                          <a:spcPct val="115000"/>
                        </a:lnSpc>
                        <a:spcAft>
                          <a:spcPts val="0"/>
                        </a:spcAft>
                      </a:pPr>
                      <a:r>
                        <a:rPr lang="en-US" sz="1200">
                          <a:effectLst/>
                        </a:rPr>
                        <a:t>C</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a:effectLst/>
                        </a:rPr>
                        <a:t>26000</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+150</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25850</a:t>
                      </a:r>
                      <a:endParaRPr lang="ru-RU" sz="1200" dirty="0">
                        <a:effectLst/>
                        <a:latin typeface="Calibri"/>
                        <a:ea typeface="Calibri"/>
                        <a:cs typeface="Times New Roman"/>
                      </a:endParaRPr>
                    </a:p>
                  </a:txBody>
                  <a:tcPr marL="68580" marR="68580" marT="0" marB="0"/>
                </a:tc>
              </a:tr>
              <a:tr h="190846">
                <a:tc>
                  <a:txBody>
                    <a:bodyPr/>
                    <a:lstStyle/>
                    <a:p>
                      <a:pPr algn="ctr">
                        <a:lnSpc>
                          <a:spcPct val="115000"/>
                        </a:lnSpc>
                        <a:spcAft>
                          <a:spcPts val="0"/>
                        </a:spcAft>
                      </a:pPr>
                      <a:r>
                        <a:rPr lang="en-US" sz="1200">
                          <a:effectLst/>
                        </a:rPr>
                        <a:t>D</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a:effectLst/>
                        </a:rPr>
                        <a:t>27000</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a:effectLst/>
                        </a:rPr>
                        <a:t>+400</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26600</a:t>
                      </a:r>
                      <a:endParaRPr lang="ru-RU" sz="1200" dirty="0">
                        <a:effectLst/>
                        <a:latin typeface="Calibri"/>
                        <a:ea typeface="Calibri"/>
                        <a:cs typeface="Times New Roman"/>
                      </a:endParaRPr>
                    </a:p>
                  </a:txBody>
                  <a:tcPr marL="68580" marR="68580" marT="0" marB="0"/>
                </a:tc>
              </a:tr>
              <a:tr h="190846">
                <a:tc>
                  <a:txBody>
                    <a:bodyPr/>
                    <a:lstStyle/>
                    <a:p>
                      <a:pPr algn="ctr">
                        <a:lnSpc>
                          <a:spcPct val="115000"/>
                        </a:lnSpc>
                        <a:spcAft>
                          <a:spcPts val="0"/>
                        </a:spcAft>
                      </a:pPr>
                      <a:r>
                        <a:rPr lang="en-US" sz="1200">
                          <a:effectLst/>
                        </a:rPr>
                        <a:t>E</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a:effectLst/>
                        </a:rPr>
                        <a:t>28000</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+760</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27240</a:t>
                      </a:r>
                      <a:endParaRPr lang="ru-RU" sz="1200" dirty="0">
                        <a:effectLst/>
                        <a:latin typeface="Calibri"/>
                        <a:ea typeface="Calibri"/>
                        <a:cs typeface="Times New Roman"/>
                      </a:endParaRPr>
                    </a:p>
                  </a:txBody>
                  <a:tcPr marL="68580" marR="68580" marT="0" marB="0"/>
                </a:tc>
              </a:tr>
              <a:tr h="190846">
                <a:tc>
                  <a:txBody>
                    <a:bodyPr/>
                    <a:lstStyle/>
                    <a:p>
                      <a:pPr algn="ctr">
                        <a:lnSpc>
                          <a:spcPct val="115000"/>
                        </a:lnSpc>
                        <a:spcAft>
                          <a:spcPts val="0"/>
                        </a:spcAft>
                      </a:pPr>
                      <a:r>
                        <a:rPr lang="en-US" sz="1200">
                          <a:effectLst/>
                        </a:rPr>
                        <a:t>F</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a:effectLst/>
                        </a:rPr>
                        <a:t>29000</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+1170</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27830</a:t>
                      </a:r>
                      <a:endParaRPr lang="ru-RU" sz="1200" dirty="0">
                        <a:effectLst/>
                        <a:latin typeface="Calibri"/>
                        <a:ea typeface="Calibri"/>
                        <a:cs typeface="Times New Roman"/>
                      </a:endParaRPr>
                    </a:p>
                  </a:txBody>
                  <a:tcPr marL="68580" marR="68580" marT="0" marB="0"/>
                </a:tc>
              </a:tr>
              <a:tr h="190846">
                <a:tc>
                  <a:txBody>
                    <a:bodyPr/>
                    <a:lstStyle/>
                    <a:p>
                      <a:pPr algn="ctr">
                        <a:lnSpc>
                          <a:spcPct val="115000"/>
                        </a:lnSpc>
                        <a:spcAft>
                          <a:spcPts val="0"/>
                        </a:spcAft>
                      </a:pPr>
                      <a:r>
                        <a:rPr lang="en-US" sz="1200">
                          <a:effectLst/>
                        </a:rPr>
                        <a:t>G</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30000</a:t>
                      </a:r>
                      <a:endParaRPr lang="ru-RU" sz="12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a:effectLst/>
                        </a:rPr>
                        <a:t>+1640</a:t>
                      </a:r>
                      <a:endParaRPr lang="ru-RU" sz="1200">
                        <a:effectLst/>
                        <a:latin typeface="Calibri"/>
                        <a:ea typeface="Calibri"/>
                        <a:cs typeface="Times New Roman"/>
                      </a:endParaRPr>
                    </a:p>
                  </a:txBody>
                  <a:tcPr marL="68580" marR="68580" marT="0" marB="0"/>
                </a:tc>
                <a:tc>
                  <a:txBody>
                    <a:bodyPr/>
                    <a:lstStyle/>
                    <a:p>
                      <a:pPr algn="ctr">
                        <a:lnSpc>
                          <a:spcPct val="115000"/>
                        </a:lnSpc>
                        <a:spcAft>
                          <a:spcPts val="0"/>
                        </a:spcAft>
                      </a:pPr>
                      <a:r>
                        <a:rPr lang="ru-RU" sz="1200" dirty="0">
                          <a:effectLst/>
                        </a:rPr>
                        <a:t>28360</a:t>
                      </a:r>
                      <a:endParaRPr lang="ru-RU" sz="1200" dirty="0">
                        <a:effectLst/>
                        <a:latin typeface="Calibri"/>
                        <a:ea typeface="Calibri"/>
                        <a:cs typeface="Times New Roman"/>
                      </a:endParaRPr>
                    </a:p>
                  </a:txBody>
                  <a:tcPr marL="68580" marR="68580" marT="0" marB="0"/>
                </a:tc>
              </a:tr>
            </a:tbl>
          </a:graphicData>
        </a:graphic>
      </p:graphicFrame>
    </p:spTree>
    <p:extLst>
      <p:ext uri="{BB962C8B-B14F-4D97-AF65-F5344CB8AC3E}">
        <p14:creationId xmlns:p14="http://schemas.microsoft.com/office/powerpoint/2010/main" val="36676236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714348" y="2500306"/>
            <a:ext cx="3571900" cy="3786214"/>
          </a:xfrm>
        </p:spPr>
        <p:txBody>
          <a:bodyPr>
            <a:normAutofit/>
          </a:bodyPr>
          <a:lstStyle/>
          <a:p>
            <a:pPr marL="0" indent="0" algn="just"/>
            <a:r>
              <a:rPr lang="ru-RU" sz="1600" dirty="0" smtClean="0"/>
              <a:t>Благодаря </a:t>
            </a:r>
            <a:r>
              <a:rPr lang="ru-RU" sz="1600" dirty="0"/>
              <a:t>биссектрисе мы видим, что слева </a:t>
            </a:r>
            <a:r>
              <a:rPr lang="ru-RU" sz="1600" dirty="0" smtClean="0"/>
              <a:t>от точки В расходы </a:t>
            </a:r>
            <a:r>
              <a:rPr lang="ru-RU" sz="1600" dirty="0"/>
              <a:t>домашнего хозяйства превышают его доходы. </a:t>
            </a:r>
            <a:r>
              <a:rPr lang="ru-RU" sz="1600" dirty="0" smtClean="0"/>
              <a:t>Превышение </a:t>
            </a:r>
            <a:r>
              <a:rPr lang="ru-RU" sz="1600" dirty="0"/>
              <a:t>потребления над доходом ведет к </a:t>
            </a:r>
            <a:r>
              <a:rPr lang="ru-RU" sz="1600" dirty="0" smtClean="0"/>
              <a:t>«</a:t>
            </a:r>
            <a:r>
              <a:rPr lang="ru-RU" sz="1600" dirty="0" err="1" smtClean="0"/>
              <a:t>проеданию</a:t>
            </a:r>
            <a:r>
              <a:rPr lang="ru-RU" sz="1600" dirty="0" smtClean="0"/>
              <a:t>» сбережений</a:t>
            </a:r>
            <a:r>
              <a:rPr lang="ru-RU" sz="1600" dirty="0"/>
              <a:t>, величину которого можно измерить расстоянием по </a:t>
            </a:r>
            <a:r>
              <a:rPr lang="ru-RU" sz="1600" dirty="0" smtClean="0"/>
              <a:t>вертикали между графиком </a:t>
            </a:r>
            <a:r>
              <a:rPr lang="ru-RU" sz="1600" dirty="0"/>
              <a:t>функции потребления и биссектрисой</a:t>
            </a:r>
            <a:r>
              <a:rPr lang="ru-RU" sz="1600" dirty="0" smtClean="0"/>
              <a:t>.</a:t>
            </a:r>
            <a:endParaRPr lang="ru-RU" sz="1600" dirty="0"/>
          </a:p>
        </p:txBody>
      </p:sp>
      <p:sp>
        <p:nvSpPr>
          <p:cNvPr id="5" name="Заголовок 2"/>
          <p:cNvSpPr txBox="1">
            <a:spLocks/>
          </p:cNvSpPr>
          <p:nvPr/>
        </p:nvSpPr>
        <p:spPr>
          <a:xfrm>
            <a:off x="4572000" y="5715016"/>
            <a:ext cx="4138196" cy="625646"/>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Рис. 3. График функция потребления.</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pic>
        <p:nvPicPr>
          <p:cNvPr id="6" name="Picture 1" descr="F:\Документы\Учеба\72\Экономика\Самуэльсон\23.htm35.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8777" y="2357430"/>
            <a:ext cx="4278065" cy="3237717"/>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
        <p:nvSpPr>
          <p:cNvPr id="8" name="Прямоугольник 7"/>
          <p:cNvSpPr/>
          <p:nvPr/>
        </p:nvSpPr>
        <p:spPr>
          <a:xfrm>
            <a:off x="785786" y="923022"/>
            <a:ext cx="7858180" cy="1077218"/>
          </a:xfrm>
          <a:prstGeom prst="rect">
            <a:avLst/>
          </a:prstGeom>
        </p:spPr>
        <p:txBody>
          <a:bodyPr wrap="square">
            <a:spAutoFit/>
          </a:bodyPr>
          <a:lstStyle/>
          <a:p>
            <a:pPr lvl="0" algn="just">
              <a:spcBef>
                <a:spcPct val="20000"/>
              </a:spcBef>
              <a:buClr>
                <a:srgbClr val="873624"/>
              </a:buClr>
              <a:buFont typeface="Wingdings" pitchFamily="2" charset="2"/>
              <a:buChar char=""/>
            </a:pPr>
            <a:r>
              <a:rPr lang="ru-RU" sz="1600" dirty="0" smtClean="0">
                <a:solidFill>
                  <a:prstClr val="black">
                    <a:lumMod val="85000"/>
                    <a:lumOff val="15000"/>
                  </a:prstClr>
                </a:solidFill>
              </a:rPr>
              <a:t>Часть дохода, которую домашнее хозяйство не расходует, составляют сбережениях Именно биссектриса позволяет нам увидеть, сколько сберегает домашнее хозяйство. Если мы проведем от графика функции потребления к биссектрисе вертикальный отрезок ЕЕ</a:t>
            </a:r>
            <a:r>
              <a:rPr lang="en-US" sz="1600" dirty="0" smtClean="0">
                <a:solidFill>
                  <a:prstClr val="black">
                    <a:lumMod val="85000"/>
                    <a:lumOff val="15000"/>
                  </a:prstClr>
                </a:solidFill>
              </a:rPr>
              <a:t>’’</a:t>
            </a:r>
            <a:r>
              <a:rPr lang="ru-RU" sz="1600" dirty="0" smtClean="0">
                <a:solidFill>
                  <a:prstClr val="black">
                    <a:lumMod val="85000"/>
                    <a:lumOff val="15000"/>
                  </a:prstClr>
                </a:solidFill>
              </a:rPr>
              <a:t>, то сможем измерить чистые сбережения.</a:t>
            </a:r>
          </a:p>
        </p:txBody>
      </p:sp>
    </p:spTree>
    <p:extLst>
      <p:ext uri="{BB962C8B-B14F-4D97-AF65-F5344CB8AC3E}">
        <p14:creationId xmlns:p14="http://schemas.microsoft.com/office/powerpoint/2010/main" val="36676236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699247" y="2248347"/>
            <a:ext cx="8016157" cy="3877815"/>
          </a:xfrm>
        </p:spPr>
        <p:txBody>
          <a:bodyPr>
            <a:noAutofit/>
          </a:bodyPr>
          <a:lstStyle/>
          <a:p>
            <a:pPr marL="0" indent="0" algn="just"/>
            <a:r>
              <a:rPr lang="ru-RU" sz="1800" dirty="0" smtClean="0"/>
              <a:t> Модели </a:t>
            </a:r>
            <a:r>
              <a:rPr lang="ru-RU" sz="1800" dirty="0"/>
              <a:t>потребления и инвестиций играют важную роль в национальной экономике. В странах, в которых потребляется лишь незначительная часть дохода и делается много </a:t>
            </a:r>
            <a:r>
              <a:rPr lang="ru-RU" sz="1800" dirty="0" smtClean="0"/>
              <a:t>инвестиций</a:t>
            </a:r>
            <a:r>
              <a:rPr lang="ru-RU" sz="1800" dirty="0"/>
              <a:t>, происходит стремительное увеличение выпуска </a:t>
            </a:r>
            <a:r>
              <a:rPr lang="ru-RU" sz="1800" dirty="0" smtClean="0"/>
              <a:t>продукции</a:t>
            </a:r>
            <a:r>
              <a:rPr lang="ru-RU" sz="1800" dirty="0"/>
              <a:t>, значительный рост доходов и заработной платы; такую модель легко проследить на примере стран экономического </a:t>
            </a:r>
            <a:r>
              <a:rPr lang="ru-RU" sz="1800" dirty="0" smtClean="0"/>
              <a:t>«чуда» </a:t>
            </a:r>
            <a:r>
              <a:rPr lang="ru-RU" sz="1800" dirty="0"/>
              <a:t>Восточной Азии. И наоборот, в странах, где </a:t>
            </a:r>
            <a:r>
              <a:rPr lang="ru-RU" sz="1800" dirty="0" smtClean="0"/>
              <a:t>потребляется </a:t>
            </a:r>
            <a:r>
              <a:rPr lang="ru-RU" sz="1800" dirty="0"/>
              <a:t>значительная часть полученного дохода, таких как </a:t>
            </a:r>
            <a:r>
              <a:rPr lang="ru-RU" sz="1800" dirty="0" smtClean="0"/>
              <a:t>Великобритания </a:t>
            </a:r>
            <a:r>
              <a:rPr lang="ru-RU" sz="1800" dirty="0"/>
              <a:t>и США, практически не инвестируется </a:t>
            </a:r>
            <a:r>
              <a:rPr lang="ru-RU" sz="1800" dirty="0" smtClean="0"/>
              <a:t>строительство </a:t>
            </a:r>
            <a:r>
              <a:rPr lang="ru-RU" sz="1800" dirty="0"/>
              <a:t>новых заводов и закупка нового оборудования, при этом </a:t>
            </a:r>
            <a:r>
              <a:rPr lang="ru-RU" sz="1800" dirty="0" smtClean="0"/>
              <a:t>наблюдается </a:t>
            </a:r>
            <a:r>
              <a:rPr lang="ru-RU" sz="1800" dirty="0"/>
              <a:t>незначительный рост производительности труда и заработной платы. Говоря на языке макроэкономики, </a:t>
            </a:r>
            <a:r>
              <a:rPr lang="ru-RU" sz="1800" dirty="0" smtClean="0"/>
              <a:t>потребление </a:t>
            </a:r>
            <a:r>
              <a:rPr lang="ru-RU" sz="1800" dirty="0"/>
              <a:t>значительной части дохода влечет за собой снижение инвестиций и медленный экономический рост, в то время как потребление небольшой части дохода способствует </a:t>
            </a:r>
            <a:r>
              <a:rPr lang="ru-RU" sz="1800" dirty="0" smtClean="0"/>
              <a:t>увеличению </a:t>
            </a:r>
            <a:r>
              <a:rPr lang="ru-RU" sz="1800" dirty="0"/>
              <a:t>инвестиционной активности и стремительному </a:t>
            </a:r>
            <a:r>
              <a:rPr lang="ru-RU" sz="1800" dirty="0" smtClean="0"/>
              <a:t>экономическому </a:t>
            </a:r>
            <a:r>
              <a:rPr lang="ru-RU" sz="1800" dirty="0"/>
              <a:t>росту.</a:t>
            </a:r>
          </a:p>
        </p:txBody>
      </p:sp>
      <p:sp>
        <p:nvSpPr>
          <p:cNvPr id="2" name="Заголовок 1"/>
          <p:cNvSpPr>
            <a:spLocks noGrp="1"/>
          </p:cNvSpPr>
          <p:nvPr>
            <p:ph type="title"/>
          </p:nvPr>
        </p:nvSpPr>
        <p:spPr/>
        <p:txBody>
          <a:bodyPr/>
          <a:lstStyle/>
          <a:p>
            <a:r>
              <a:rPr lang="ru-RU" sz="4500" dirty="0" smtClean="0"/>
              <a:t>Введение</a:t>
            </a:r>
            <a:endParaRPr lang="ru-RU" sz="4500" dirty="0"/>
          </a:p>
        </p:txBody>
      </p:sp>
    </p:spTree>
    <p:extLst>
      <p:ext uri="{BB962C8B-B14F-4D97-AF65-F5344CB8AC3E}">
        <p14:creationId xmlns:p14="http://schemas.microsoft.com/office/powerpoint/2010/main" val="94917293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714348" y="642918"/>
            <a:ext cx="3571900" cy="5643602"/>
          </a:xfrm>
        </p:spPr>
        <p:txBody>
          <a:bodyPr>
            <a:noAutofit/>
          </a:bodyPr>
          <a:lstStyle/>
          <a:p>
            <a:pPr marL="0" indent="0" algn="just"/>
            <a:r>
              <a:rPr lang="ru-RU" sz="1800" dirty="0" smtClean="0"/>
              <a:t>Обобщим вышеизложенное.</a:t>
            </a:r>
          </a:p>
          <a:p>
            <a:pPr marL="0" indent="0"/>
            <a:r>
              <a:rPr lang="ru-RU" sz="1800" i="1" dirty="0" smtClean="0"/>
              <a:t>В любой точке, расположенной на биссектрисе, потребление в точности равно доходу, и домашнее хозяйство имеет нулевые сбережения. Если график функции потребления располагается выше биссектрисы, домашнее хозяйство расходует свои сбережения. Если же график функции потребления лежит ниже биссектрисы, сбережения домашних хозяйств являются положительной величиной. Величина сбережений или их расходования всегда измеряется расстоянием по вертикали между графиком функции потреблениям биссектрисой.</a:t>
            </a:r>
          </a:p>
        </p:txBody>
      </p:sp>
      <p:sp>
        <p:nvSpPr>
          <p:cNvPr id="5" name="Заголовок 2"/>
          <p:cNvSpPr txBox="1">
            <a:spLocks/>
          </p:cNvSpPr>
          <p:nvPr/>
        </p:nvSpPr>
        <p:spPr>
          <a:xfrm>
            <a:off x="4572000" y="5715016"/>
            <a:ext cx="4138196" cy="625646"/>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Рис. 3. График функция потребления.</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pic>
        <p:nvPicPr>
          <p:cNvPr id="6" name="Picture 1" descr="F:\Документы\Учеба\72\Экономика\Самуэльсон\23.htm35.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8777" y="2357430"/>
            <a:ext cx="4278065" cy="3237717"/>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762365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699247" y="2071678"/>
            <a:ext cx="7745505" cy="3877815"/>
          </a:xfrm>
        </p:spPr>
        <p:txBody>
          <a:bodyPr>
            <a:normAutofit/>
          </a:bodyPr>
          <a:lstStyle/>
          <a:p>
            <a:pPr marL="0" indent="0" algn="just">
              <a:buNone/>
            </a:pPr>
            <a:r>
              <a:rPr lang="ru-RU" sz="1600" b="1" dirty="0"/>
              <a:t>Функция сбережений </a:t>
            </a:r>
            <a:r>
              <a:rPr lang="ru-RU" sz="1600" dirty="0"/>
              <a:t>показывает связь между </a:t>
            </a:r>
            <a:r>
              <a:rPr lang="ru-RU" sz="1600" dirty="0" smtClean="0"/>
              <a:t>уровнем сбережений </a:t>
            </a:r>
            <a:r>
              <a:rPr lang="ru-RU" sz="1600" dirty="0"/>
              <a:t>и доходом. Эта функция графически </a:t>
            </a:r>
            <a:r>
              <a:rPr lang="ru-RU" sz="1600" dirty="0" smtClean="0"/>
              <a:t>изображена на рис.4. Давайте </a:t>
            </a:r>
            <a:r>
              <a:rPr lang="ru-RU" sz="1600" dirty="0"/>
              <a:t>снова отложим располагаемый доход </a:t>
            </a:r>
            <a:r>
              <a:rPr lang="ru-RU" sz="1600" dirty="0" smtClean="0"/>
              <a:t>на горизонтальной </a:t>
            </a:r>
            <a:r>
              <a:rPr lang="ru-RU" sz="1600" dirty="0"/>
              <a:t>оси; а сбережения, независимо оттого, </a:t>
            </a:r>
            <a:r>
              <a:rPr lang="ru-RU" sz="1600" dirty="0" smtClean="0"/>
              <a:t>положительны </a:t>
            </a:r>
            <a:r>
              <a:rPr lang="ru-RU" sz="1600" dirty="0"/>
              <a:t>они или отрицательны </a:t>
            </a:r>
            <a:r>
              <a:rPr lang="ru-RU" sz="1600" dirty="0" smtClean="0"/>
              <a:t>– </a:t>
            </a:r>
            <a:r>
              <a:rPr lang="ru-RU" sz="1600" dirty="0"/>
              <a:t>на вертикальной </a:t>
            </a:r>
            <a:r>
              <a:rPr lang="ru-RU" sz="1600" dirty="0" smtClean="0"/>
              <a:t>оси</a:t>
            </a:r>
            <a:r>
              <a:rPr lang="ru-RU" sz="1600" dirty="0"/>
              <a:t>. </a:t>
            </a:r>
            <a:endParaRPr lang="ru-RU" sz="1600" dirty="0" smtClean="0"/>
          </a:p>
        </p:txBody>
      </p:sp>
      <p:sp>
        <p:nvSpPr>
          <p:cNvPr id="3" name="Заголовок 2"/>
          <p:cNvSpPr>
            <a:spLocks noGrp="1"/>
          </p:cNvSpPr>
          <p:nvPr>
            <p:ph type="title"/>
          </p:nvPr>
        </p:nvSpPr>
        <p:spPr/>
        <p:txBody>
          <a:bodyPr/>
          <a:lstStyle/>
          <a:p>
            <a:r>
              <a:rPr lang="ru-RU" sz="4500" dirty="0"/>
              <a:t>Функция сбережений</a:t>
            </a:r>
          </a:p>
        </p:txBody>
      </p:sp>
      <p:sp>
        <p:nvSpPr>
          <p:cNvPr id="4" name="Заголовок 2"/>
          <p:cNvSpPr txBox="1">
            <a:spLocks/>
          </p:cNvSpPr>
          <p:nvPr/>
        </p:nvSpPr>
        <p:spPr>
          <a:xfrm>
            <a:off x="571472" y="5660898"/>
            <a:ext cx="7756263" cy="1054250"/>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600" b="0" i="0" u="none" strike="noStrike" kern="1200" cap="none" spc="0" normalizeH="0" baseline="0" noProof="0" dirty="0" smtClean="0">
                <a:ln>
                  <a:noFill/>
                </a:ln>
                <a:solidFill>
                  <a:schemeClr val="tx2"/>
                </a:solidFill>
                <a:effectLst/>
                <a:uLnTx/>
                <a:uFillTx/>
                <a:latin typeface="+mj-lt"/>
                <a:ea typeface="+mj-ea"/>
                <a:cs typeface="+mj-cs"/>
              </a:rPr>
              <a:t>Рис.4. Функция сбережений является зеркальным отражением функции потребления.</a:t>
            </a:r>
            <a:endParaRPr kumimoji="0" lang="ru-RU" sz="1600" b="0" i="0" u="none" strike="noStrike" kern="1200" cap="none" spc="0" normalizeH="0" baseline="0" noProof="0" dirty="0">
              <a:ln>
                <a:noFill/>
              </a:ln>
              <a:solidFill>
                <a:schemeClr val="tx2"/>
              </a:solidFill>
              <a:effectLst/>
              <a:uLnTx/>
              <a:uFillTx/>
              <a:latin typeface="+mj-lt"/>
              <a:ea typeface="+mj-ea"/>
              <a:cs typeface="+mj-cs"/>
            </a:endParaRPr>
          </a:p>
        </p:txBody>
      </p:sp>
      <p:pic>
        <p:nvPicPr>
          <p:cNvPr id="5" name="Picture 1" descr="F:\Документы\Учеба\72\Экономика\Самуэльсон\23.htm36.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00166" y="3286124"/>
            <a:ext cx="6074132" cy="2513434"/>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278953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Объект 1"/>
          <p:cNvSpPr>
            <a:spLocks noGrp="1"/>
          </p:cNvSpPr>
          <p:nvPr>
            <p:ph idx="1"/>
          </p:nvPr>
        </p:nvSpPr>
        <p:spPr>
          <a:xfrm>
            <a:off x="699247" y="428603"/>
            <a:ext cx="7745505" cy="2786083"/>
          </a:xfrm>
        </p:spPr>
        <p:txBody>
          <a:bodyPr>
            <a:normAutofit/>
          </a:bodyPr>
          <a:lstStyle/>
          <a:p>
            <a:pPr marL="0" indent="0" algn="just"/>
            <a:r>
              <a:rPr lang="ru-RU" dirty="0"/>
              <a:t>Значения сбережений вычисляются посредством вычитания потребления из дохода. В графическом виде функцию сбережений можно получить, вычитая по вертикали функцию потребления из </a:t>
            </a:r>
            <a:r>
              <a:rPr lang="ru-RU" dirty="0" smtClean="0"/>
              <a:t>биссектрисы </a:t>
            </a:r>
            <a:r>
              <a:rPr lang="ru-RU" dirty="0"/>
              <a:t>ка рис</a:t>
            </a:r>
            <a:r>
              <a:rPr lang="ru-RU" dirty="0" smtClean="0"/>
              <a:t>..3</a:t>
            </a:r>
            <a:r>
              <a:rPr lang="ru-RU" dirty="0"/>
              <a:t>. Заметьте, что точ­ка порогового дохода по-прежнему соответствует уровню дохода в 25 000 долл. </a:t>
            </a:r>
          </a:p>
        </p:txBody>
      </p:sp>
      <p:sp>
        <p:nvSpPr>
          <p:cNvPr id="5" name="Заголовок 2"/>
          <p:cNvSpPr txBox="1">
            <a:spLocks/>
          </p:cNvSpPr>
          <p:nvPr/>
        </p:nvSpPr>
        <p:spPr>
          <a:xfrm>
            <a:off x="571472" y="5660898"/>
            <a:ext cx="7756263" cy="1054250"/>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600" b="0" i="0" u="none" strike="noStrike" kern="1200" cap="none" spc="0" normalizeH="0" baseline="0" noProof="0" dirty="0" smtClean="0">
                <a:ln>
                  <a:noFill/>
                </a:ln>
                <a:solidFill>
                  <a:schemeClr val="tx2"/>
                </a:solidFill>
                <a:effectLst/>
                <a:uLnTx/>
                <a:uFillTx/>
                <a:latin typeface="+mj-lt"/>
                <a:ea typeface="+mj-ea"/>
                <a:cs typeface="+mj-cs"/>
              </a:rPr>
              <a:t>Рис.4. Функция сбережений является зеркальным отражением функции потребления.</a:t>
            </a:r>
            <a:endParaRPr kumimoji="0" lang="ru-RU" sz="1600" b="0" i="0" u="none" strike="noStrike" kern="1200" cap="none" spc="0" normalizeH="0" baseline="0" noProof="0" dirty="0">
              <a:ln>
                <a:noFill/>
              </a:ln>
              <a:solidFill>
                <a:schemeClr val="tx2"/>
              </a:solidFill>
              <a:effectLst/>
              <a:uLnTx/>
              <a:uFillTx/>
              <a:latin typeface="+mj-lt"/>
              <a:ea typeface="+mj-ea"/>
              <a:cs typeface="+mj-cs"/>
            </a:endParaRPr>
          </a:p>
        </p:txBody>
      </p:sp>
      <p:pic>
        <p:nvPicPr>
          <p:cNvPr id="6" name="Picture 1" descr="F:\Документы\Учеба\72\Экономика\Самуэльсон\23.htm36.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00166" y="3286124"/>
            <a:ext cx="6074132" cy="2513434"/>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423008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428596" y="428605"/>
            <a:ext cx="8461380" cy="2643206"/>
          </a:xfrm>
        </p:spPr>
        <p:txBody>
          <a:bodyPr>
            <a:normAutofit/>
          </a:bodyPr>
          <a:lstStyle/>
          <a:p>
            <a:pPr marL="0" indent="0" algn="just"/>
            <a:r>
              <a:rPr lang="ru-RU" sz="1800" dirty="0" smtClean="0"/>
              <a:t>Данную </a:t>
            </a:r>
            <a:r>
              <a:rPr lang="ru-RU" sz="1800" dirty="0"/>
              <a:t>функцию можно получить на основе </a:t>
            </a:r>
            <a:r>
              <a:rPr lang="ru-RU" sz="1800" dirty="0" smtClean="0"/>
              <a:t>рис.3</a:t>
            </a:r>
            <a:r>
              <a:rPr lang="ru-RU" sz="1800" dirty="0"/>
              <a:t>. Она соответствует расстоянию по вертикали между биссектрисой и функцией потребления. Мы видим, что в точке </a:t>
            </a:r>
            <a:r>
              <a:rPr lang="ru-RU" sz="1800" dirty="0" smtClean="0"/>
              <a:t>А </a:t>
            </a:r>
            <a:r>
              <a:rPr lang="ru-RU" sz="1800" dirty="0"/>
              <a:t>на </a:t>
            </a:r>
            <a:r>
              <a:rPr lang="ru-RU" sz="1800" dirty="0" smtClean="0"/>
              <a:t>рис.3 </a:t>
            </a:r>
            <a:r>
              <a:rPr lang="ru-RU" sz="1800" dirty="0"/>
              <a:t>сбережения отрицательны, поскольку график функции </a:t>
            </a:r>
            <a:r>
              <a:rPr lang="ru-RU" sz="1800" dirty="0" smtClean="0"/>
              <a:t>потребления </a:t>
            </a:r>
            <a:r>
              <a:rPr lang="ru-RU" sz="1800" dirty="0"/>
              <a:t>лежит выше биссектрисы. </a:t>
            </a:r>
            <a:r>
              <a:rPr lang="ru-RU" sz="1800" dirty="0" smtClean="0"/>
              <a:t>Рис.4 непосредственно </a:t>
            </a:r>
            <a:r>
              <a:rPr lang="ru-RU" sz="1800" dirty="0"/>
              <a:t>демонстрирует это расходование сбережений: график </a:t>
            </a:r>
            <a:r>
              <a:rPr lang="ru-RU" sz="1800" dirty="0" smtClean="0"/>
              <a:t>функции </a:t>
            </a:r>
            <a:r>
              <a:rPr lang="ru-RU" sz="1800" dirty="0"/>
              <a:t>сбережений в точке А расположен ниже линии нулевых сбережений. Аналогично, правее точки В сбережения </a:t>
            </a:r>
            <a:r>
              <a:rPr lang="ru-RU" sz="1800" dirty="0" smtClean="0"/>
              <a:t>положительны</a:t>
            </a:r>
            <a:r>
              <a:rPr lang="ru-RU" sz="1800" dirty="0"/>
              <a:t>. так как функция сбережений находится выше </a:t>
            </a:r>
            <a:r>
              <a:rPr lang="ru-RU" sz="1800" dirty="0" smtClean="0"/>
              <a:t>линии </a:t>
            </a:r>
            <a:r>
              <a:rPr lang="ru-RU" sz="1800" dirty="0"/>
              <a:t>нулевых сбережений</a:t>
            </a:r>
            <a:r>
              <a:rPr lang="ru-RU" sz="1800" dirty="0" smtClean="0"/>
              <a:t>.</a:t>
            </a:r>
            <a:endParaRPr lang="ru-RU" sz="1800" dirty="0"/>
          </a:p>
        </p:txBody>
      </p:sp>
      <p:sp>
        <p:nvSpPr>
          <p:cNvPr id="5" name="Заголовок 2"/>
          <p:cNvSpPr txBox="1">
            <a:spLocks/>
          </p:cNvSpPr>
          <p:nvPr/>
        </p:nvSpPr>
        <p:spPr>
          <a:xfrm>
            <a:off x="5000628" y="5589460"/>
            <a:ext cx="3898611" cy="1054250"/>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600" b="0" i="0" u="none" strike="noStrike" kern="1200" cap="none" spc="0" normalizeH="0" baseline="0" noProof="0" dirty="0" smtClean="0">
                <a:ln>
                  <a:noFill/>
                </a:ln>
                <a:solidFill>
                  <a:schemeClr val="tx2"/>
                </a:solidFill>
                <a:effectLst/>
                <a:uLnTx/>
                <a:uFillTx/>
                <a:latin typeface="+mj-lt"/>
                <a:ea typeface="+mj-ea"/>
                <a:cs typeface="+mj-cs"/>
              </a:rPr>
              <a:t>Рис.4. Функция сбережений является зеркальным отражением функции потребления.</a:t>
            </a:r>
            <a:endParaRPr kumimoji="0" lang="ru-RU" sz="1600" b="0" i="0" u="none" strike="noStrike" kern="1200" cap="none" spc="0" normalizeH="0" baseline="0" noProof="0" dirty="0">
              <a:ln>
                <a:noFill/>
              </a:ln>
              <a:solidFill>
                <a:schemeClr val="tx2"/>
              </a:solidFill>
              <a:effectLst/>
              <a:uLnTx/>
              <a:uFillTx/>
              <a:latin typeface="+mj-lt"/>
              <a:ea typeface="+mj-ea"/>
              <a:cs typeface="+mj-cs"/>
            </a:endParaRPr>
          </a:p>
        </p:txBody>
      </p:sp>
      <p:pic>
        <p:nvPicPr>
          <p:cNvPr id="6" name="Picture 1" descr="F:\Документы\Учеба\72\Экономика\Самуэльсон\23.htm36.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00496" y="3286124"/>
            <a:ext cx="4929222" cy="2039678"/>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
        <p:nvSpPr>
          <p:cNvPr id="7" name="Заголовок 2"/>
          <p:cNvSpPr txBox="1">
            <a:spLocks/>
          </p:cNvSpPr>
          <p:nvPr/>
        </p:nvSpPr>
        <p:spPr>
          <a:xfrm>
            <a:off x="277505" y="5995936"/>
            <a:ext cx="3316914" cy="487602"/>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600" b="0" i="0" u="none" strike="noStrike" kern="1200" cap="none" spc="0" normalizeH="0" baseline="0" noProof="0" dirty="0" smtClean="0">
                <a:ln>
                  <a:noFill/>
                </a:ln>
                <a:solidFill>
                  <a:schemeClr val="tx2"/>
                </a:solidFill>
                <a:effectLst/>
                <a:uLnTx/>
                <a:uFillTx/>
                <a:latin typeface="+mj-lt"/>
                <a:ea typeface="+mj-ea"/>
                <a:cs typeface="+mj-cs"/>
              </a:rPr>
              <a:t>Рис. 3. График функция потребления.</a:t>
            </a:r>
            <a:endParaRPr kumimoji="0" lang="ru-RU" sz="1600" b="0" i="0" u="none" strike="noStrike" kern="1200" cap="none" spc="0" normalizeH="0" baseline="0" noProof="0" dirty="0">
              <a:ln>
                <a:noFill/>
              </a:ln>
              <a:solidFill>
                <a:schemeClr val="tx2"/>
              </a:solidFill>
              <a:effectLst/>
              <a:uLnTx/>
              <a:uFillTx/>
              <a:latin typeface="+mj-lt"/>
              <a:ea typeface="+mj-ea"/>
              <a:cs typeface="+mj-cs"/>
            </a:endParaRPr>
          </a:p>
        </p:txBody>
      </p:sp>
      <p:pic>
        <p:nvPicPr>
          <p:cNvPr id="8" name="Picture 1" descr="F:\Документы\Учеба\72\Экономика\Самуэльсон\23.htm35.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4282" y="3143248"/>
            <a:ext cx="3429024" cy="2595147"/>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27895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normAutofit/>
          </a:bodyPr>
          <a:lstStyle/>
          <a:p>
            <a:pPr marL="0" indent="0" algn="just"/>
            <a:r>
              <a:rPr lang="ru-RU" sz="1600" dirty="0"/>
              <a:t>Очень важное значение в современной </a:t>
            </a:r>
            <a:r>
              <a:rPr lang="ru-RU" sz="1600" dirty="0" smtClean="0"/>
              <a:t>макроэкономической </a:t>
            </a:r>
            <a:r>
              <a:rPr lang="ru-RU" sz="1600" dirty="0"/>
              <a:t>теории имеет реакция потребления на изменение </a:t>
            </a:r>
            <a:r>
              <a:rPr lang="ru-RU" sz="1600" dirty="0" smtClean="0"/>
              <a:t>дохода</a:t>
            </a:r>
            <a:r>
              <a:rPr lang="ru-RU" sz="1600" dirty="0"/>
              <a:t>. Это понятие называется </a:t>
            </a:r>
            <a:r>
              <a:rPr lang="ru-RU" sz="1600" dirty="0" smtClean="0"/>
              <a:t>«предельной </a:t>
            </a:r>
            <a:r>
              <a:rPr lang="ru-RU" sz="1600" dirty="0"/>
              <a:t>склонностью к </a:t>
            </a:r>
            <a:r>
              <a:rPr lang="ru-RU" sz="1600" dirty="0" smtClean="0"/>
              <a:t>потреблению» </a:t>
            </a:r>
            <a:r>
              <a:rPr lang="ru-RU" sz="1600" dirty="0"/>
              <a:t>(или МРС</a:t>
            </a:r>
            <a:r>
              <a:rPr lang="ru-RU" sz="1600" dirty="0" smtClean="0"/>
              <a:t>).</a:t>
            </a:r>
            <a:r>
              <a:rPr lang="ru-RU" sz="1600" dirty="0"/>
              <a:t>	</a:t>
            </a:r>
          </a:p>
          <a:p>
            <a:pPr marL="0" indent="0" algn="just"/>
            <a:endParaRPr lang="ru-RU" sz="1600" i="1" dirty="0" smtClean="0"/>
          </a:p>
          <a:p>
            <a:pPr marL="0" indent="0" algn="just"/>
            <a:endParaRPr lang="ru-RU" sz="1600" dirty="0" smtClean="0"/>
          </a:p>
          <a:p>
            <a:pPr marL="0" indent="0" algn="just"/>
            <a:endParaRPr lang="ru-RU" sz="1600" dirty="0" smtClean="0"/>
          </a:p>
          <a:p>
            <a:pPr marL="0" indent="0" algn="just"/>
            <a:r>
              <a:rPr lang="ru-RU" sz="1600" dirty="0" smtClean="0"/>
              <a:t>Экономисты </a:t>
            </a:r>
            <a:r>
              <a:rPr lang="ru-RU" sz="1600" dirty="0"/>
              <a:t>используют понятие </a:t>
            </a:r>
            <a:r>
              <a:rPr lang="ru-RU" sz="1600" dirty="0" smtClean="0"/>
              <a:t>«предельный» </a:t>
            </a:r>
            <a:r>
              <a:rPr lang="ru-RU" sz="1600" dirty="0"/>
              <a:t>для </a:t>
            </a:r>
            <a:r>
              <a:rPr lang="ru-RU" sz="1600" dirty="0" smtClean="0"/>
              <a:t>обозначения </a:t>
            </a:r>
            <a:r>
              <a:rPr lang="ru-RU" sz="1600" dirty="0"/>
              <a:t>дополнительных или добавочных величии. </a:t>
            </a:r>
            <a:r>
              <a:rPr lang="ru-RU" sz="1600" dirty="0" smtClean="0"/>
              <a:t>Например «предельные издержки» </a:t>
            </a:r>
            <a:r>
              <a:rPr lang="ru-RU" sz="1600" dirty="0"/>
              <a:t>означают дополнительные </a:t>
            </a:r>
            <a:r>
              <a:rPr lang="ru-RU" sz="1600" dirty="0" smtClean="0"/>
              <a:t>издержки </a:t>
            </a:r>
            <a:r>
              <a:rPr lang="ru-RU" sz="1600" dirty="0"/>
              <a:t>производства дополнительной единицы выпуска. В </a:t>
            </a:r>
            <a:r>
              <a:rPr lang="ru-RU" sz="1600" dirty="0" smtClean="0"/>
              <a:t>частности «склонность </a:t>
            </a:r>
            <a:r>
              <a:rPr lang="ru-RU" sz="1600" dirty="0"/>
              <a:t>к </a:t>
            </a:r>
            <a:r>
              <a:rPr lang="ru-RU" sz="1600" dirty="0" smtClean="0"/>
              <a:t>потреблению» </a:t>
            </a:r>
            <a:r>
              <a:rPr lang="ru-RU" sz="1600" dirty="0"/>
              <a:t>характеризует </a:t>
            </a:r>
            <a:r>
              <a:rPr lang="ru-RU" sz="1600" dirty="0" smtClean="0"/>
              <a:t>желаемый </a:t>
            </a:r>
            <a:r>
              <a:rPr lang="ru-RU" sz="1600" dirty="0"/>
              <a:t>уровень потребления; а МРС</a:t>
            </a:r>
            <a:r>
              <a:rPr lang="ru-RU" sz="1600" dirty="0" smtClean="0"/>
              <a:t>– эго </a:t>
            </a:r>
            <a:r>
              <a:rPr lang="ru-RU" sz="1600" dirty="0"/>
              <a:t>дополнительное или </a:t>
            </a:r>
            <a:r>
              <a:rPr lang="ru-RU" sz="1600" dirty="0" smtClean="0"/>
              <a:t>добавочное </a:t>
            </a:r>
            <a:r>
              <a:rPr lang="ru-RU" sz="1600" dirty="0"/>
              <a:t>потребление, порождаемое дополнительным </a:t>
            </a:r>
            <a:r>
              <a:rPr lang="ru-RU" sz="1600" dirty="0" smtClean="0"/>
              <a:t>долларом </a:t>
            </a:r>
            <a:r>
              <a:rPr lang="ru-RU" sz="1600" dirty="0"/>
              <a:t>дохода</a:t>
            </a:r>
            <a:r>
              <a:rPr lang="ru-RU" sz="1600" dirty="0" smtClean="0"/>
              <a:t>.</a:t>
            </a:r>
            <a:endParaRPr lang="ru-RU" sz="1600" dirty="0"/>
          </a:p>
        </p:txBody>
      </p:sp>
      <p:sp>
        <p:nvSpPr>
          <p:cNvPr id="3" name="Заголовок 2"/>
          <p:cNvSpPr>
            <a:spLocks noGrp="1"/>
          </p:cNvSpPr>
          <p:nvPr>
            <p:ph type="title"/>
          </p:nvPr>
        </p:nvSpPr>
        <p:spPr/>
        <p:txBody>
          <a:bodyPr/>
          <a:lstStyle/>
          <a:p>
            <a:r>
              <a:rPr lang="ru-RU" sz="3500" dirty="0"/>
              <a:t>Предельная склонность к потреблению</a:t>
            </a:r>
          </a:p>
        </p:txBody>
      </p:sp>
      <p:sp>
        <p:nvSpPr>
          <p:cNvPr id="4" name="Прямоугольник 3"/>
          <p:cNvSpPr/>
          <p:nvPr/>
        </p:nvSpPr>
        <p:spPr>
          <a:xfrm>
            <a:off x="857224" y="3139859"/>
            <a:ext cx="7500989" cy="646331"/>
          </a:xfrm>
          <a:prstGeom prst="rect">
            <a:avLst/>
          </a:prstGeom>
          <a:ln w="76200">
            <a:solidFill>
              <a:schemeClr val="accent1"/>
            </a:solidFill>
          </a:ln>
        </p:spPr>
        <p:txBody>
          <a:bodyPr wrap="square">
            <a:spAutoFit/>
          </a:bodyPr>
          <a:lstStyle/>
          <a:p>
            <a:pPr algn="just"/>
            <a:r>
              <a:rPr lang="ru-RU" i="1" dirty="0" smtClean="0"/>
              <a:t>Предельная склонность к потреблению – это дополнительная сумма, потребляемая людьми при увеличении их дохода на один доллар.</a:t>
            </a:r>
            <a:endParaRPr lang="ru-RU" i="1" dirty="0"/>
          </a:p>
        </p:txBody>
      </p:sp>
    </p:spTree>
    <p:extLst>
      <p:ext uri="{BB962C8B-B14F-4D97-AF65-F5344CB8AC3E}">
        <p14:creationId xmlns:p14="http://schemas.microsoft.com/office/powerpoint/2010/main" val="43291315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699247" y="2071678"/>
            <a:ext cx="7745505" cy="1071569"/>
          </a:xfrm>
        </p:spPr>
        <p:txBody>
          <a:bodyPr>
            <a:normAutofit/>
          </a:bodyPr>
          <a:lstStyle/>
          <a:p>
            <a:pPr marL="0" indent="0" algn="just"/>
            <a:r>
              <a:rPr lang="ru-RU" sz="1600" dirty="0"/>
              <a:t>В табл</a:t>
            </a:r>
            <a:r>
              <a:rPr lang="ru-RU" sz="1600" dirty="0" smtClean="0"/>
              <a:t>..</a:t>
            </a:r>
            <a:r>
              <a:rPr lang="ru-RU" sz="1600" dirty="0"/>
              <a:t>4 данные табл</a:t>
            </a:r>
            <a:r>
              <a:rPr lang="ru-RU" sz="1600" dirty="0" smtClean="0"/>
              <a:t>..</a:t>
            </a:r>
            <a:r>
              <a:rPr lang="ru-RU" sz="1600" dirty="0"/>
              <a:t>3 приведены в более удобной форме. В первую очередь, давайте выявим сходство этих </a:t>
            </a:r>
            <a:r>
              <a:rPr lang="ru-RU" sz="1600" dirty="0" smtClean="0"/>
              <a:t>таблиц</a:t>
            </a:r>
            <a:r>
              <a:rPr lang="ru-RU" sz="1600" dirty="0"/>
              <a:t>. После этого следует посмотреть на столбцы (1) и (2), </a:t>
            </a:r>
            <a:r>
              <a:rPr lang="ru-RU" sz="1600" dirty="0" smtClean="0"/>
              <a:t>чтобы </a:t>
            </a:r>
            <a:r>
              <a:rPr lang="ru-RU" sz="1600" dirty="0"/>
              <a:t>уяснить, насколько увеличатся расходы на потребление по мере увеличения дохода</a:t>
            </a:r>
            <a:r>
              <a:rPr lang="ru-RU" sz="1600" dirty="0" smtClean="0"/>
              <a:t>.</a:t>
            </a:r>
          </a:p>
        </p:txBody>
      </p:sp>
      <p:sp>
        <p:nvSpPr>
          <p:cNvPr id="3" name="Заголовок 2"/>
          <p:cNvSpPr>
            <a:spLocks noGrp="1"/>
          </p:cNvSpPr>
          <p:nvPr>
            <p:ph type="title"/>
          </p:nvPr>
        </p:nvSpPr>
        <p:spPr/>
        <p:txBody>
          <a:bodyPr/>
          <a:lstStyle/>
          <a:p>
            <a:r>
              <a:rPr lang="ru-RU" sz="3500" dirty="0"/>
              <a:t>Предельная склонность к потреблению</a:t>
            </a:r>
          </a:p>
        </p:txBody>
      </p:sp>
      <p:pic>
        <p:nvPicPr>
          <p:cNvPr id="5" name="Picture 3" descr="F:\Документы\Учеба\72\Экономика\Самуэльсон\23.htm39.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14414" y="3214686"/>
            <a:ext cx="6572296" cy="3023256"/>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
        <p:nvSpPr>
          <p:cNvPr id="6" name="Заголовок 2"/>
          <p:cNvSpPr txBox="1">
            <a:spLocks/>
          </p:cNvSpPr>
          <p:nvPr/>
        </p:nvSpPr>
        <p:spPr>
          <a:xfrm>
            <a:off x="1500166" y="6370398"/>
            <a:ext cx="5866131" cy="487602"/>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ru-RU" sz="1600" dirty="0" err="1" smtClean="0">
                <a:solidFill>
                  <a:schemeClr val="tx2"/>
                </a:solidFill>
                <a:latin typeface="+mj-lt"/>
                <a:ea typeface="+mj-ea"/>
                <a:cs typeface="+mj-cs"/>
              </a:rPr>
              <a:t>Табл</a:t>
            </a:r>
            <a:r>
              <a:rPr kumimoji="0" lang="ru-RU" sz="1600" b="0" i="0" u="none" strike="noStrike" kern="1200" cap="none" spc="0" normalizeH="0" baseline="0" noProof="0" dirty="0" smtClean="0">
                <a:ln>
                  <a:noFill/>
                </a:ln>
                <a:solidFill>
                  <a:schemeClr val="tx2"/>
                </a:solidFill>
                <a:effectLst/>
                <a:uLnTx/>
                <a:uFillTx/>
                <a:latin typeface="+mj-lt"/>
                <a:ea typeface="+mj-ea"/>
                <a:cs typeface="+mj-cs"/>
              </a:rPr>
              <a:t>. 4. Предельные склонности к потреблению и сбережению</a:t>
            </a:r>
            <a:endParaRPr kumimoji="0" lang="ru-RU" sz="1600" b="0" i="0" u="none" strike="noStrike" kern="1200" cap="none" spc="0" normalizeH="0" baseline="0" noProof="0" dirty="0">
              <a:ln>
                <a:noFill/>
              </a:ln>
              <a:solidFill>
                <a:schemeClr val="tx2"/>
              </a:solidFill>
              <a:effectLst/>
              <a:uLnTx/>
              <a:uFillTx/>
              <a:latin typeface="+mj-lt"/>
              <a:ea typeface="+mj-ea"/>
              <a:cs typeface="+mj-cs"/>
            </a:endParaRPr>
          </a:p>
        </p:txBody>
      </p:sp>
    </p:spTree>
    <p:extLst>
      <p:ext uri="{BB962C8B-B14F-4D97-AF65-F5344CB8AC3E}">
        <p14:creationId xmlns:p14="http://schemas.microsoft.com/office/powerpoint/2010/main" val="45160255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428596" y="285729"/>
            <a:ext cx="8358246" cy="2714644"/>
          </a:xfrm>
        </p:spPr>
        <p:txBody>
          <a:bodyPr>
            <a:normAutofit/>
          </a:bodyPr>
          <a:lstStyle/>
          <a:p>
            <a:pPr marL="0" indent="0" algn="just"/>
            <a:r>
              <a:rPr lang="ru-RU" sz="1800" dirty="0" smtClean="0"/>
              <a:t>В частности, в столбце (3) показано, как мы рассчитываем предельную склонность к потреблению. Мы видим, что от точки В до точки С доход возрос на 1000 долл. (с 25000 долл. до 6000 долл.). Что асе происходит с величиной потребления? Она повышается с 25000 доля, до 25850 долл. т.е. на 850 долл. Таким образом, дополнительное потребление составляет 0,85 единиц дополнительного дохода. Можно сделать вывод, что из каждого дополнительного доллара дохода 85% направляется на потребление, а остальные 15% – на сбережения. Поэтому, двигаясь от точки В к точке С, мы видим, что предельная склонность к потреблению, или МРС, равна 0,85.</a:t>
            </a:r>
          </a:p>
        </p:txBody>
      </p:sp>
      <p:pic>
        <p:nvPicPr>
          <p:cNvPr id="5" name="Picture 3" descr="F:\Документы\Учеба\72\Экономика\Самуэльсон\23.htm39.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14414" y="3214686"/>
            <a:ext cx="6572296" cy="3023256"/>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
        <p:nvSpPr>
          <p:cNvPr id="6" name="Заголовок 2"/>
          <p:cNvSpPr txBox="1">
            <a:spLocks/>
          </p:cNvSpPr>
          <p:nvPr/>
        </p:nvSpPr>
        <p:spPr>
          <a:xfrm>
            <a:off x="1500166" y="6370398"/>
            <a:ext cx="5866131" cy="487602"/>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ru-RU" sz="1600" dirty="0" err="1" smtClean="0">
                <a:solidFill>
                  <a:schemeClr val="tx2"/>
                </a:solidFill>
                <a:latin typeface="+mj-lt"/>
                <a:ea typeface="+mj-ea"/>
                <a:cs typeface="+mj-cs"/>
              </a:rPr>
              <a:t>Табл</a:t>
            </a:r>
            <a:r>
              <a:rPr kumimoji="0" lang="ru-RU" sz="1600" b="0" i="0" u="none" strike="noStrike" kern="1200" cap="none" spc="0" normalizeH="0" baseline="0" noProof="0" dirty="0" smtClean="0">
                <a:ln>
                  <a:noFill/>
                </a:ln>
                <a:solidFill>
                  <a:schemeClr val="tx2"/>
                </a:solidFill>
                <a:effectLst/>
                <a:uLnTx/>
                <a:uFillTx/>
                <a:latin typeface="+mj-lt"/>
                <a:ea typeface="+mj-ea"/>
                <a:cs typeface="+mj-cs"/>
              </a:rPr>
              <a:t>. 4. Предельные склонности к потреблению и сбережению</a:t>
            </a:r>
            <a:endParaRPr kumimoji="0" lang="ru-RU" sz="1600" b="0" i="0" u="none" strike="noStrike" kern="1200" cap="none" spc="0" normalizeH="0" baseline="0" noProof="0" dirty="0">
              <a:ln>
                <a:noFill/>
              </a:ln>
              <a:solidFill>
                <a:schemeClr val="tx2"/>
              </a:solidFill>
              <a:effectLst/>
              <a:uLnTx/>
              <a:uFillTx/>
              <a:latin typeface="+mj-lt"/>
              <a:ea typeface="+mj-ea"/>
              <a:cs typeface="+mj-cs"/>
            </a:endParaRPr>
          </a:p>
        </p:txBody>
      </p:sp>
    </p:spTree>
    <p:extLst>
      <p:ext uri="{BB962C8B-B14F-4D97-AF65-F5344CB8AC3E}">
        <p14:creationId xmlns:p14="http://schemas.microsoft.com/office/powerpoint/2010/main" val="45160255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857224" y="285728"/>
            <a:ext cx="7747000" cy="3592535"/>
          </a:xfrm>
        </p:spPr>
        <p:txBody>
          <a:bodyPr>
            <a:normAutofit/>
          </a:bodyPr>
          <a:lstStyle/>
          <a:p>
            <a:pPr marL="0" indent="0" algn="just"/>
            <a:r>
              <a:rPr lang="ru-RU" sz="1600" dirty="0" smtClean="0"/>
              <a:t>Используя это значение, мы можем определить МРС при других значениях дохода. В частности табл. 4 иллюстрирует, что МРС составляет 0,89, когда доходы низкие, однако по мере их роста, она снижается до 0,53 при самом высоком уровне дохода.</a:t>
            </a:r>
          </a:p>
          <a:p>
            <a:pPr marL="0" indent="0" algn="just"/>
            <a:endParaRPr lang="ru-RU" sz="1600" dirty="0" smtClean="0"/>
          </a:p>
          <a:p>
            <a:pPr marL="0" indent="0" algn="just"/>
            <a:r>
              <a:rPr lang="ru-RU" sz="1600" dirty="0" smtClean="0"/>
              <a:t>Каждый доллар дохода, не использованный на потребление, сберегается. Каждый дополнительный доллар располагаемого направляется на дополнительное потребление, либо на дополнительные сбережения. Сочетание всех этих факторов позволяет рассчитать предельную склонность к потреблению (МРС) и предельную склонность к сбережению (MPS).</a:t>
            </a:r>
          </a:p>
          <a:p>
            <a:pPr marL="0" indent="0" algn="just"/>
            <a:endParaRPr lang="ru-RU" sz="1600" dirty="0"/>
          </a:p>
        </p:txBody>
      </p:sp>
      <p:pic>
        <p:nvPicPr>
          <p:cNvPr id="5" name="Picture 3" descr="F:\Документы\Учеба\72\Экономика\Самуэльсон\23.htm39.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14414" y="3214686"/>
            <a:ext cx="6572296" cy="3023256"/>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
        <p:nvSpPr>
          <p:cNvPr id="6" name="Заголовок 2"/>
          <p:cNvSpPr txBox="1">
            <a:spLocks/>
          </p:cNvSpPr>
          <p:nvPr/>
        </p:nvSpPr>
        <p:spPr>
          <a:xfrm>
            <a:off x="1500166" y="6370398"/>
            <a:ext cx="5866131" cy="487602"/>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ru-RU" sz="1600" dirty="0" err="1" smtClean="0">
                <a:solidFill>
                  <a:schemeClr val="tx2"/>
                </a:solidFill>
                <a:latin typeface="+mj-lt"/>
                <a:ea typeface="+mj-ea"/>
                <a:cs typeface="+mj-cs"/>
              </a:rPr>
              <a:t>Табл</a:t>
            </a:r>
            <a:r>
              <a:rPr kumimoji="0" lang="ru-RU" sz="1600" b="0" i="0" u="none" strike="noStrike" kern="1200" cap="none" spc="0" normalizeH="0" baseline="0" noProof="0" dirty="0" smtClean="0">
                <a:ln>
                  <a:noFill/>
                </a:ln>
                <a:solidFill>
                  <a:schemeClr val="tx2"/>
                </a:solidFill>
                <a:effectLst/>
                <a:uLnTx/>
                <a:uFillTx/>
                <a:latin typeface="+mj-lt"/>
                <a:ea typeface="+mj-ea"/>
                <a:cs typeface="+mj-cs"/>
              </a:rPr>
              <a:t>. 4. Предельные склонности к потреблению и сбережению</a:t>
            </a:r>
            <a:endParaRPr kumimoji="0" lang="ru-RU" sz="1600" b="0" i="0" u="none" strike="noStrike" kern="1200" cap="none" spc="0" normalizeH="0" baseline="0" noProof="0" dirty="0">
              <a:ln>
                <a:noFill/>
              </a:ln>
              <a:solidFill>
                <a:schemeClr val="tx2"/>
              </a:solidFill>
              <a:effectLst/>
              <a:uLnTx/>
              <a:uFillTx/>
              <a:latin typeface="+mj-lt"/>
              <a:ea typeface="+mj-ea"/>
              <a:cs typeface="+mj-cs"/>
            </a:endParaRPr>
          </a:p>
        </p:txBody>
      </p:sp>
    </p:spTree>
    <p:extLst>
      <p:ext uri="{BB962C8B-B14F-4D97-AF65-F5344CB8AC3E}">
        <p14:creationId xmlns:p14="http://schemas.microsoft.com/office/powerpoint/2010/main" val="45160255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357158" y="2071679"/>
            <a:ext cx="3857652" cy="3571900"/>
          </a:xfrm>
        </p:spPr>
        <p:txBody>
          <a:bodyPr>
            <a:noAutofit/>
          </a:bodyPr>
          <a:lstStyle/>
          <a:p>
            <a:pPr marL="0" indent="0" algn="just"/>
            <a:r>
              <a:rPr lang="ru-RU" sz="1400" dirty="0" smtClean="0"/>
              <a:t>Только </a:t>
            </a:r>
            <a:r>
              <a:rPr lang="ru-RU" sz="1400" dirty="0"/>
              <a:t>что мы научились рассчитывать МРС </a:t>
            </a:r>
            <a:r>
              <a:rPr lang="ru-RU" sz="1400" dirty="0" smtClean="0"/>
              <a:t>исходя </a:t>
            </a:r>
            <a:r>
              <a:rPr lang="ru-RU" sz="1400" dirty="0"/>
              <a:t>из данных </a:t>
            </a:r>
            <a:r>
              <a:rPr lang="ru-RU" sz="1400" dirty="0" smtClean="0"/>
              <a:t>о доходе </a:t>
            </a:r>
            <a:r>
              <a:rPr lang="ru-RU" sz="1400" dirty="0"/>
              <a:t>и потреблении. </a:t>
            </a:r>
            <a:r>
              <a:rPr lang="ru-RU" sz="1400" dirty="0" smtClean="0"/>
              <a:t>А </a:t>
            </a:r>
            <a:r>
              <a:rPr lang="ru-RU" sz="1400" dirty="0"/>
              <a:t>можно ли </a:t>
            </a:r>
            <a:r>
              <a:rPr lang="ru-RU" sz="1400" dirty="0" smtClean="0"/>
              <a:t>вычислить МРС графически? Для </a:t>
            </a:r>
            <a:r>
              <a:rPr lang="ru-RU" sz="1400" dirty="0"/>
              <a:t>того чтобы получить ответ на этот </a:t>
            </a:r>
            <a:r>
              <a:rPr lang="ru-RU" sz="1400" dirty="0" smtClean="0"/>
              <a:t>вопрос давайте воспользуемся рис</a:t>
            </a:r>
            <a:r>
              <a:rPr lang="ru-RU" sz="1400" dirty="0"/>
              <a:t>. </a:t>
            </a:r>
            <a:r>
              <a:rPr lang="ru-RU" sz="1400" dirty="0" smtClean="0"/>
              <a:t>5. На </a:t>
            </a:r>
            <a:r>
              <a:rPr lang="ru-RU" sz="1400" dirty="0"/>
              <a:t>этом рисунке около точек В </a:t>
            </a:r>
            <a:r>
              <a:rPr lang="ru-RU" sz="1400" dirty="0" smtClean="0"/>
              <a:t>и С нарисован </a:t>
            </a:r>
            <a:r>
              <a:rPr lang="ru-RU" sz="1400" dirty="0"/>
              <a:t>маленький треугольник. Когда при </a:t>
            </a:r>
            <a:r>
              <a:rPr lang="ru-RU" sz="1400" dirty="0" smtClean="0"/>
              <a:t>движении из точки В </a:t>
            </a:r>
            <a:r>
              <a:rPr lang="ru-RU" sz="1400" dirty="0" err="1" smtClean="0"/>
              <a:t>в</a:t>
            </a:r>
            <a:r>
              <a:rPr lang="ru-RU" sz="1400" dirty="0" smtClean="0"/>
              <a:t> С доход </a:t>
            </a:r>
            <a:r>
              <a:rPr lang="ru-RU" sz="1400" dirty="0"/>
              <a:t>возрастает на </a:t>
            </a:r>
            <a:r>
              <a:rPr lang="ru-RU" sz="1400" dirty="0" smtClean="0"/>
              <a:t>1000долл. потребление увеличивается </a:t>
            </a:r>
            <a:r>
              <a:rPr lang="ru-RU" sz="1400" dirty="0"/>
              <a:t>на 850 </a:t>
            </a:r>
            <a:r>
              <a:rPr lang="ru-RU" sz="1400" dirty="0" smtClean="0"/>
              <a:t>долл. Поэтому МРС </a:t>
            </a:r>
            <a:r>
              <a:rPr lang="ru-RU" sz="1400" dirty="0"/>
              <a:t>равно здесь </a:t>
            </a:r>
            <a:r>
              <a:rPr lang="ru-RU" sz="1400" dirty="0" smtClean="0"/>
              <a:t>850</a:t>
            </a:r>
            <a:r>
              <a:rPr lang="en-US" sz="1400" dirty="0" smtClean="0"/>
              <a:t>/</a:t>
            </a:r>
            <a:r>
              <a:rPr lang="ru-RU" sz="1400" dirty="0" smtClean="0"/>
              <a:t>1000=0,85. </a:t>
            </a:r>
          </a:p>
          <a:p>
            <a:pPr marL="0" indent="0" algn="just"/>
            <a:r>
              <a:rPr lang="ru-RU" sz="1400" dirty="0" smtClean="0"/>
              <a:t>Как вы знаете, числовое значение наклона линии представляет собой подъем со смещением. Таким образом, мы видим, что наклон функции потребления такой же. Как предельная склонность к потреблению.</a:t>
            </a:r>
          </a:p>
          <a:p>
            <a:pPr marL="0" indent="0" algn="just"/>
            <a:endParaRPr lang="ru-RU" sz="1800" dirty="0" smtClean="0"/>
          </a:p>
        </p:txBody>
      </p:sp>
      <p:sp>
        <p:nvSpPr>
          <p:cNvPr id="3" name="Заголовок 2"/>
          <p:cNvSpPr>
            <a:spLocks noGrp="1"/>
          </p:cNvSpPr>
          <p:nvPr>
            <p:ph type="title"/>
          </p:nvPr>
        </p:nvSpPr>
        <p:spPr/>
        <p:txBody>
          <a:bodyPr/>
          <a:lstStyle/>
          <a:p>
            <a:r>
              <a:rPr lang="ru-RU" sz="3500" dirty="0" smtClean="0"/>
              <a:t>Предельная склонность к потреблению как геометрический наклон</a:t>
            </a:r>
            <a:endParaRPr lang="ru-RU" sz="3500" dirty="0"/>
          </a:p>
        </p:txBody>
      </p:sp>
      <p:pic>
        <p:nvPicPr>
          <p:cNvPr id="4" name="Рисунок 3" descr="Без имени-2.jpg"/>
          <p:cNvPicPr>
            <a:picLocks noChangeAspect="1"/>
          </p:cNvPicPr>
          <p:nvPr/>
        </p:nvPicPr>
        <p:blipFill>
          <a:blip r:embed="rId2"/>
          <a:stretch>
            <a:fillRect/>
          </a:stretch>
        </p:blipFill>
        <p:spPr>
          <a:xfrm>
            <a:off x="4429124" y="2357430"/>
            <a:ext cx="4500594" cy="3512659"/>
          </a:xfrm>
          <a:prstGeom prst="rect">
            <a:avLst/>
          </a:prstGeom>
          <a:ln w="76200">
            <a:solidFill>
              <a:schemeClr val="accent1"/>
            </a:solidFill>
          </a:ln>
        </p:spPr>
      </p:pic>
      <p:sp>
        <p:nvSpPr>
          <p:cNvPr id="5" name="TextBox 4"/>
          <p:cNvSpPr txBox="1"/>
          <p:nvPr/>
        </p:nvSpPr>
        <p:spPr>
          <a:xfrm>
            <a:off x="428596" y="5626894"/>
            <a:ext cx="3643338" cy="954107"/>
          </a:xfrm>
          <a:prstGeom prst="rect">
            <a:avLst/>
          </a:prstGeom>
          <a:noFill/>
          <a:ln w="76200">
            <a:solidFill>
              <a:schemeClr val="accent1"/>
            </a:solidFill>
          </a:ln>
        </p:spPr>
        <p:txBody>
          <a:bodyPr wrap="square" rtlCol="0">
            <a:spAutoFit/>
          </a:bodyPr>
          <a:lstStyle/>
          <a:p>
            <a:r>
              <a:rPr lang="ru-RU" sz="1400" i="1" dirty="0" smtClean="0"/>
              <a:t>Наклон функции потребления, отражающий изменение потребления при изменении дохода на один доллар, является предельной склонностью к потреблению.</a:t>
            </a:r>
            <a:endParaRPr lang="ru-RU" sz="1400" dirty="0"/>
          </a:p>
        </p:txBody>
      </p:sp>
      <p:sp>
        <p:nvSpPr>
          <p:cNvPr id="6" name="TextBox 5"/>
          <p:cNvSpPr txBox="1"/>
          <p:nvPr/>
        </p:nvSpPr>
        <p:spPr>
          <a:xfrm>
            <a:off x="4643438" y="6000768"/>
            <a:ext cx="4429156" cy="307777"/>
          </a:xfrm>
          <a:prstGeom prst="rect">
            <a:avLst/>
          </a:prstGeom>
          <a:noFill/>
        </p:spPr>
        <p:txBody>
          <a:bodyPr wrap="square" rtlCol="0">
            <a:spAutoFit/>
          </a:bodyPr>
          <a:lstStyle/>
          <a:p>
            <a:r>
              <a:rPr lang="ru-RU" sz="1400" dirty="0" smtClean="0"/>
              <a:t>Рис. 5. Наклон функции потребления – это МРС</a:t>
            </a:r>
            <a:endParaRPr lang="ru-RU" sz="1400" dirty="0"/>
          </a:p>
        </p:txBody>
      </p:sp>
    </p:spTree>
    <p:extLst>
      <p:ext uri="{BB962C8B-B14F-4D97-AF65-F5344CB8AC3E}">
        <p14:creationId xmlns:p14="http://schemas.microsoft.com/office/powerpoint/2010/main" val="410722126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428597" y="2248347"/>
            <a:ext cx="8016156" cy="3877815"/>
          </a:xfrm>
        </p:spPr>
        <p:txBody>
          <a:bodyPr>
            <a:normAutofit/>
          </a:bodyPr>
          <a:lstStyle/>
          <a:p>
            <a:pPr marL="0" indent="0"/>
            <a:r>
              <a:rPr lang="ru-RU" sz="1800" dirty="0"/>
              <a:t>Наряду с предельной склонностью к потреблению, </a:t>
            </a:r>
            <a:r>
              <a:rPr lang="ru-RU" sz="1800" dirty="0" smtClean="0"/>
              <a:t>существует </a:t>
            </a:r>
            <a:r>
              <a:rPr lang="ru-RU" sz="1800" dirty="0"/>
              <a:t>ее зеркальное отражение </a:t>
            </a:r>
            <a:r>
              <a:rPr lang="ru-RU" sz="1800" dirty="0" smtClean="0"/>
              <a:t>– </a:t>
            </a:r>
            <a:r>
              <a:rPr lang="ru-RU" sz="1800" b="1" dirty="0"/>
              <a:t>предельная склонность </a:t>
            </a:r>
            <a:r>
              <a:rPr lang="ru-RU" sz="1800" b="1" dirty="0" smtClean="0"/>
              <a:t>к сбережению</a:t>
            </a:r>
            <a:r>
              <a:rPr lang="ru-RU" sz="1800" dirty="0"/>
              <a:t>, или </a:t>
            </a:r>
            <a:r>
              <a:rPr lang="ru-RU" sz="1800" dirty="0" smtClean="0"/>
              <a:t>MPS.</a:t>
            </a:r>
          </a:p>
          <a:p>
            <a:pPr marL="0" indent="0"/>
            <a:endParaRPr lang="ru-RU" sz="1800" dirty="0" smtClean="0"/>
          </a:p>
          <a:p>
            <a:pPr marL="0" indent="0"/>
            <a:endParaRPr lang="ru-RU" sz="1800" dirty="0" smtClean="0"/>
          </a:p>
          <a:p>
            <a:pPr marL="0" indent="0"/>
            <a:endParaRPr lang="ru-RU" sz="1800" dirty="0" smtClean="0"/>
          </a:p>
          <a:p>
            <a:pPr marL="0" indent="0"/>
            <a:r>
              <a:rPr lang="ru-RU" sz="1800" dirty="0" smtClean="0"/>
              <a:t>Почему </a:t>
            </a:r>
            <a:r>
              <a:rPr lang="ru-RU" sz="1800" dirty="0"/>
              <a:t>отношение </a:t>
            </a:r>
            <a:r>
              <a:rPr lang="ru-RU" sz="1800" dirty="0" smtClean="0"/>
              <a:t>МРС </a:t>
            </a:r>
            <a:r>
              <a:rPr lang="ru-RU" sz="1800" dirty="0"/>
              <a:t>и </a:t>
            </a:r>
            <a:r>
              <a:rPr lang="ru-RU" sz="1800" dirty="0" smtClean="0"/>
              <a:t>MPS подобно зеркальному отражению?</a:t>
            </a:r>
          </a:p>
          <a:p>
            <a:pPr marL="0" indent="0"/>
            <a:r>
              <a:rPr lang="ru-RU" sz="1800" dirty="0" smtClean="0"/>
              <a:t>Вспомните, что располагаемый доход равен сумме потребления </a:t>
            </a:r>
            <a:r>
              <a:rPr lang="ru-RU" sz="1800" dirty="0"/>
              <a:t>и </a:t>
            </a:r>
            <a:r>
              <a:rPr lang="ru-RU" sz="1800" dirty="0" smtClean="0"/>
              <a:t>сбережения</a:t>
            </a:r>
            <a:r>
              <a:rPr lang="ru-RU" sz="1800" dirty="0"/>
              <a:t>. Из этого следует, что каждый </a:t>
            </a:r>
            <a:r>
              <a:rPr lang="ru-RU" sz="1800" dirty="0" smtClean="0"/>
              <a:t>дополнительный </a:t>
            </a:r>
            <a:r>
              <a:rPr lang="ru-RU" sz="1800" dirty="0"/>
              <a:t>доллар дохода распределяется между </a:t>
            </a:r>
            <a:r>
              <a:rPr lang="ru-RU" sz="1800" dirty="0" smtClean="0"/>
              <a:t>дополнительным </a:t>
            </a:r>
            <a:r>
              <a:rPr lang="ru-RU" sz="1800" dirty="0"/>
              <a:t>потреблением и дополнительными сбережениями.</a:t>
            </a:r>
          </a:p>
          <a:p>
            <a:pPr marL="0" indent="0"/>
            <a:r>
              <a:rPr lang="ru-RU" sz="1800" dirty="0" smtClean="0"/>
              <a:t>Поэтому, если </a:t>
            </a:r>
            <a:r>
              <a:rPr lang="ru-RU" sz="1800" dirty="0"/>
              <a:t>МРС равна </a:t>
            </a:r>
            <a:r>
              <a:rPr lang="ru-RU" sz="1800" dirty="0" smtClean="0"/>
              <a:t>0,85 то </a:t>
            </a:r>
            <a:r>
              <a:rPr lang="ru-RU" sz="1800" dirty="0"/>
              <a:t>MPS должна составлять </a:t>
            </a:r>
            <a:r>
              <a:rPr lang="ru-RU" sz="1800" dirty="0" smtClean="0"/>
              <a:t>0,15 (чему </a:t>
            </a:r>
            <a:r>
              <a:rPr lang="ru-RU" sz="1800" dirty="0"/>
              <a:t>была бы равна MPS, </a:t>
            </a:r>
            <a:r>
              <a:rPr lang="ru-RU" sz="1800" dirty="0" smtClean="0"/>
              <a:t>если </a:t>
            </a:r>
            <a:r>
              <a:rPr lang="ru-RU" sz="1800" dirty="0"/>
              <a:t>бы МРС составила 0.6? </a:t>
            </a:r>
            <a:r>
              <a:rPr lang="ru-RU" sz="1800" dirty="0" smtClean="0"/>
              <a:t>0.99?)</a:t>
            </a:r>
            <a:endParaRPr lang="ru-RU" sz="1800" dirty="0"/>
          </a:p>
          <a:p>
            <a:pPr marL="0" indent="0">
              <a:buNone/>
            </a:pPr>
            <a:endParaRPr lang="ru-RU" sz="1600" dirty="0"/>
          </a:p>
        </p:txBody>
      </p:sp>
      <p:sp>
        <p:nvSpPr>
          <p:cNvPr id="3" name="Заголовок 2"/>
          <p:cNvSpPr>
            <a:spLocks noGrp="1"/>
          </p:cNvSpPr>
          <p:nvPr>
            <p:ph type="title"/>
          </p:nvPr>
        </p:nvSpPr>
        <p:spPr/>
        <p:txBody>
          <a:bodyPr/>
          <a:lstStyle/>
          <a:p>
            <a:r>
              <a:rPr lang="ru-RU" sz="3500" dirty="0" smtClean="0"/>
              <a:t>Предельная склонность </a:t>
            </a:r>
            <a:r>
              <a:rPr lang="ru-RU" sz="3500" dirty="0"/>
              <a:t>к </a:t>
            </a:r>
            <a:r>
              <a:rPr lang="ru-RU" sz="3500" dirty="0" smtClean="0"/>
              <a:t>сбережению</a:t>
            </a:r>
            <a:endParaRPr lang="ru-RU" sz="3500" dirty="0"/>
          </a:p>
        </p:txBody>
      </p:sp>
      <p:sp>
        <p:nvSpPr>
          <p:cNvPr id="4" name="TextBox 3"/>
          <p:cNvSpPr txBox="1"/>
          <p:nvPr/>
        </p:nvSpPr>
        <p:spPr>
          <a:xfrm>
            <a:off x="928662" y="2857496"/>
            <a:ext cx="6929486" cy="923330"/>
          </a:xfrm>
          <a:prstGeom prst="rect">
            <a:avLst/>
          </a:prstGeom>
          <a:noFill/>
          <a:ln w="76200">
            <a:solidFill>
              <a:schemeClr val="accent1"/>
            </a:solidFill>
          </a:ln>
        </p:spPr>
        <p:txBody>
          <a:bodyPr wrap="square" rtlCol="0">
            <a:spAutoFit/>
          </a:bodyPr>
          <a:lstStyle/>
          <a:p>
            <a:r>
              <a:rPr lang="ru-RU" b="1" i="1" dirty="0" smtClean="0"/>
              <a:t> Предельная склонность к сбережению </a:t>
            </a:r>
            <a:r>
              <a:rPr lang="ru-RU" i="1" dirty="0" smtClean="0"/>
              <a:t>определяется как часть  дополнительного доллара дохода, направляемая на дополнительные сбережения.</a:t>
            </a:r>
            <a:endParaRPr lang="ru-RU" dirty="0"/>
          </a:p>
        </p:txBody>
      </p:sp>
    </p:spTree>
    <p:extLst>
      <p:ext uri="{BB962C8B-B14F-4D97-AF65-F5344CB8AC3E}">
        <p14:creationId xmlns:p14="http://schemas.microsoft.com/office/powerpoint/2010/main" val="13312433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4294967295"/>
          </p:nvPr>
        </p:nvSpPr>
        <p:spPr>
          <a:xfrm>
            <a:off x="500034" y="642918"/>
            <a:ext cx="5429288" cy="5286412"/>
          </a:xfrm>
        </p:spPr>
        <p:txBody>
          <a:bodyPr>
            <a:normAutofit/>
          </a:bodyPr>
          <a:lstStyle/>
          <a:p>
            <a:pPr marL="0" indent="0" algn="just"/>
            <a:r>
              <a:rPr lang="ru-RU" sz="2000" dirty="0"/>
              <a:t>Взаимодействие между потреблением и инвестициями </a:t>
            </a:r>
            <a:r>
              <a:rPr lang="ru-RU" sz="2000" dirty="0" smtClean="0"/>
              <a:t>играет </a:t>
            </a:r>
            <a:r>
              <a:rPr lang="ru-RU" sz="2000" dirty="0"/>
              <a:t>абсолютно иную роль в краткосрочном периоде, на </a:t>
            </a:r>
            <a:r>
              <a:rPr lang="ru-RU" sz="2000" dirty="0" smtClean="0"/>
              <a:t>протяжении </a:t>
            </a:r>
            <a:r>
              <a:rPr lang="ru-RU" sz="2000" dirty="0"/>
              <a:t>деловых циклов. Когда экономические условия дают </a:t>
            </a:r>
            <a:r>
              <a:rPr lang="ru-RU" sz="2000" dirty="0" smtClean="0"/>
              <a:t>толчок </a:t>
            </a:r>
            <a:r>
              <a:rPr lang="ru-RU" sz="2000" dirty="0"/>
              <a:t>быстрому увеличению потребления и </a:t>
            </a:r>
            <a:r>
              <a:rPr lang="ru-RU" sz="2000" dirty="0" smtClean="0"/>
              <a:t>инвестиций</a:t>
            </a:r>
            <a:r>
              <a:rPr lang="ru-RU" sz="2000" dirty="0"/>
              <a:t>, это повышает совокупные расходы и совокупный спрос, увеличивая при этом выпуск продукции и уровень занятости в краткосрочном периоде. В случае, когда потребление </a:t>
            </a:r>
            <a:r>
              <a:rPr lang="ru-RU" sz="2000" dirty="0" smtClean="0"/>
              <a:t>уменьшается </a:t>
            </a:r>
            <a:r>
              <a:rPr lang="ru-RU" sz="2000" dirty="0"/>
              <a:t>из-за высокого налогообложения или в связи с </a:t>
            </a:r>
            <a:r>
              <a:rPr lang="ru-RU" sz="2000" dirty="0" smtClean="0"/>
              <a:t>исчезновением </a:t>
            </a:r>
            <a:r>
              <a:rPr lang="ru-RU" sz="2000" dirty="0"/>
              <a:t>уверенности в завтрашнем дне, это ведет к </a:t>
            </a:r>
            <a:r>
              <a:rPr lang="ru-RU" sz="2000" dirty="0" smtClean="0"/>
              <a:t>снижению </a:t>
            </a:r>
            <a:r>
              <a:rPr lang="ru-RU" sz="2000" dirty="0"/>
              <a:t>совокупных расходов и может привести экономику в состояние рецессии</a:t>
            </a:r>
            <a:r>
              <a:rPr lang="ru-RU" sz="2000" dirty="0" smtClean="0"/>
              <a:t>.</a:t>
            </a:r>
            <a:endParaRPr lang="ru-RU" sz="2000" dirty="0"/>
          </a:p>
        </p:txBody>
      </p:sp>
      <p:pic>
        <p:nvPicPr>
          <p:cNvPr id="4" name="Picture 1028" descr="20080311-112911-890"/>
          <p:cNvPicPr>
            <a:picLocks noChangeAspect="1" noChangeArrowheads="1"/>
          </p:cNvPicPr>
          <p:nvPr/>
        </p:nvPicPr>
        <p:blipFill>
          <a:blip r:embed="rId2"/>
          <a:srcRect/>
          <a:stretch>
            <a:fillRect/>
          </a:stretch>
        </p:blipFill>
        <p:spPr bwMode="auto">
          <a:xfrm>
            <a:off x="6286512" y="2357430"/>
            <a:ext cx="2571768" cy="3417935"/>
          </a:xfrm>
          <a:prstGeom prst="rect">
            <a:avLst/>
          </a:prstGeom>
          <a:noFill/>
          <a:ln w="76200">
            <a:solidFill>
              <a:schemeClr val="accent1"/>
            </a:solidFill>
            <a:miter lim="800000"/>
            <a:headEnd/>
            <a:tailEnd/>
          </a:ln>
        </p:spPr>
      </p:pic>
    </p:spTree>
    <p:extLst>
      <p:ext uri="{BB962C8B-B14F-4D97-AF65-F5344CB8AC3E}">
        <p14:creationId xmlns:p14="http://schemas.microsoft.com/office/powerpoint/2010/main" val="62640869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4294967295"/>
          </p:nvPr>
        </p:nvSpPr>
        <p:spPr>
          <a:xfrm>
            <a:off x="571472" y="357166"/>
            <a:ext cx="7747000" cy="3878263"/>
          </a:xfrm>
        </p:spPr>
        <p:txBody>
          <a:bodyPr>
            <a:normAutofit/>
          </a:bodyPr>
          <a:lstStyle/>
          <a:p>
            <a:pPr marL="0" indent="0" algn="just"/>
            <a:r>
              <a:rPr lang="ru-RU" sz="2000" dirty="0" smtClean="0"/>
              <a:t>Сравним значения показателей в столбцах (3) и (5) табл..4, мы можем сделать вывод, что при любом уровне дохода сумма МРС и </a:t>
            </a:r>
            <a:r>
              <a:rPr lang="ru-RU" sz="2000" dirty="0"/>
              <a:t>MPS </a:t>
            </a:r>
            <a:r>
              <a:rPr lang="ru-RU" sz="2000" dirty="0" smtClean="0"/>
              <a:t>должна быть всегда в точности равна 1, не больше и не меньше. Всегда и везде MPС = 1 – MPS</a:t>
            </a:r>
            <a:r>
              <a:rPr lang="ru-RU" sz="1600" dirty="0" smtClean="0"/>
              <a:t>.</a:t>
            </a:r>
            <a:endParaRPr lang="ru-RU" sz="1600" dirty="0"/>
          </a:p>
        </p:txBody>
      </p:sp>
      <p:pic>
        <p:nvPicPr>
          <p:cNvPr id="4" name="Picture 3" descr="F:\Документы\Учеба\72\Экономика\Самуэльсон\23.htm39.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4348" y="2143116"/>
            <a:ext cx="7814696" cy="3594760"/>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
        <p:nvSpPr>
          <p:cNvPr id="5" name="Заголовок 2"/>
          <p:cNvSpPr txBox="1">
            <a:spLocks/>
          </p:cNvSpPr>
          <p:nvPr/>
        </p:nvSpPr>
        <p:spPr>
          <a:xfrm>
            <a:off x="1571604" y="6072206"/>
            <a:ext cx="5866131" cy="487602"/>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ru-RU" sz="1600" dirty="0" err="1" smtClean="0">
                <a:solidFill>
                  <a:schemeClr val="tx2"/>
                </a:solidFill>
                <a:latin typeface="+mj-lt"/>
                <a:ea typeface="+mj-ea"/>
                <a:cs typeface="+mj-cs"/>
              </a:rPr>
              <a:t>Табл</a:t>
            </a:r>
            <a:r>
              <a:rPr kumimoji="0" lang="ru-RU" sz="1600" b="0" i="0" u="none" strike="noStrike" kern="1200" cap="none" spc="0" normalizeH="0" baseline="0" noProof="0" dirty="0" smtClean="0">
                <a:ln>
                  <a:noFill/>
                </a:ln>
                <a:solidFill>
                  <a:schemeClr val="tx2"/>
                </a:solidFill>
                <a:effectLst/>
                <a:uLnTx/>
                <a:uFillTx/>
                <a:latin typeface="+mj-lt"/>
                <a:ea typeface="+mj-ea"/>
                <a:cs typeface="+mj-cs"/>
              </a:rPr>
              <a:t>. 4. Предельные склонности к потреблению и сбережению</a:t>
            </a:r>
            <a:endParaRPr kumimoji="0" lang="ru-RU" sz="1600" b="0" i="0" u="none" strike="noStrike" kern="1200" cap="none" spc="0" normalizeH="0" baseline="0" noProof="0" dirty="0">
              <a:ln>
                <a:noFill/>
              </a:ln>
              <a:solidFill>
                <a:schemeClr val="tx2"/>
              </a:solidFill>
              <a:effectLst/>
              <a:uLnTx/>
              <a:uFillTx/>
              <a:latin typeface="+mj-lt"/>
              <a:ea typeface="+mj-ea"/>
              <a:cs typeface="+mj-cs"/>
            </a:endParaRPr>
          </a:p>
        </p:txBody>
      </p:sp>
    </p:spTree>
    <p:extLst>
      <p:ext uri="{BB962C8B-B14F-4D97-AF65-F5344CB8AC3E}">
        <p14:creationId xmlns:p14="http://schemas.microsoft.com/office/powerpoint/2010/main" val="229742327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noAutofit/>
          </a:bodyPr>
          <a:lstStyle/>
          <a:p>
            <a:pPr>
              <a:buFont typeface="Wingdings" pitchFamily="2" charset="2"/>
              <a:buChar char="q"/>
            </a:pPr>
            <a:r>
              <a:rPr lang="ru-RU" sz="1600" dirty="0" smtClean="0"/>
              <a:t>Функция потребления </a:t>
            </a:r>
            <a:r>
              <a:rPr lang="ru-RU" sz="1600" dirty="0"/>
              <a:t>устанавливает зависимость </a:t>
            </a:r>
            <a:r>
              <a:rPr lang="ru-RU" sz="1600" dirty="0" smtClean="0"/>
              <a:t>между уровнем </a:t>
            </a:r>
            <a:r>
              <a:rPr lang="ru-RU" sz="1600" dirty="0"/>
              <a:t>потребления </a:t>
            </a:r>
            <a:r>
              <a:rPr lang="ru-RU" sz="1600" dirty="0" smtClean="0"/>
              <a:t>и </a:t>
            </a:r>
            <a:r>
              <a:rPr lang="ru-RU" sz="1600" dirty="0"/>
              <a:t>уровнем располагаемого </a:t>
            </a:r>
            <a:r>
              <a:rPr lang="ru-RU" sz="1600" dirty="0" smtClean="0"/>
              <a:t>дохода.</a:t>
            </a:r>
          </a:p>
          <a:p>
            <a:pPr>
              <a:buFont typeface="Wingdings" pitchFamily="2" charset="2"/>
              <a:buChar char="q"/>
            </a:pPr>
            <a:r>
              <a:rPr lang="ru-RU" sz="1600" dirty="0" smtClean="0"/>
              <a:t>Функция </a:t>
            </a:r>
            <a:r>
              <a:rPr lang="ru-RU" sz="1600" dirty="0"/>
              <a:t>сбережений устанавливает зависимость </a:t>
            </a:r>
            <a:r>
              <a:rPr lang="ru-RU" sz="1600" dirty="0" smtClean="0"/>
              <a:t>между уровнем </a:t>
            </a:r>
            <a:r>
              <a:rPr lang="ru-RU" sz="1600" dirty="0"/>
              <a:t>сбережений и располагаемым доходом. </a:t>
            </a:r>
            <a:r>
              <a:rPr lang="ru-RU" sz="1600" dirty="0" smtClean="0"/>
              <a:t>Поскольку </a:t>
            </a:r>
            <a:r>
              <a:rPr lang="ru-RU" sz="1600" dirty="0"/>
              <a:t>то, что сберегается, равно тому, что не </a:t>
            </a:r>
            <a:r>
              <a:rPr lang="ru-RU" sz="1600" dirty="0" smtClean="0"/>
              <a:t>потребляется, функции </a:t>
            </a:r>
            <a:r>
              <a:rPr lang="ru-RU" sz="1600" dirty="0"/>
              <a:t>потребления и сбережений являются </a:t>
            </a:r>
            <a:r>
              <a:rPr lang="ru-RU" sz="1600" dirty="0" smtClean="0"/>
              <a:t>зеркальным отражением </a:t>
            </a:r>
            <a:r>
              <a:rPr lang="ru-RU" sz="1600" dirty="0"/>
              <a:t>жрут </a:t>
            </a:r>
            <a:r>
              <a:rPr lang="ru-RU" sz="1600" dirty="0" smtClean="0"/>
              <a:t>друга.</a:t>
            </a:r>
            <a:endParaRPr lang="ru-RU" sz="1600" dirty="0"/>
          </a:p>
          <a:p>
            <a:pPr>
              <a:buFont typeface="Wingdings" pitchFamily="2" charset="2"/>
              <a:buChar char="q"/>
            </a:pPr>
            <a:r>
              <a:rPr lang="ru-RU" sz="1600" dirty="0"/>
              <a:t>Предельная склонность к потреблению </a:t>
            </a:r>
            <a:r>
              <a:rPr lang="ru-RU" sz="1600" dirty="0" smtClean="0"/>
              <a:t>(МРС) – это величина </a:t>
            </a:r>
            <a:r>
              <a:rPr lang="ru-RU" sz="1600" dirty="0"/>
              <a:t>дополнительного потребления, которая </a:t>
            </a:r>
            <a:r>
              <a:rPr lang="ru-RU" sz="1600" dirty="0" smtClean="0"/>
              <a:t>приходится на </a:t>
            </a:r>
            <a:r>
              <a:rPr lang="ru-RU" sz="1600" dirty="0"/>
              <a:t>каждый дополнительный доллар. </a:t>
            </a:r>
            <a:r>
              <a:rPr lang="ru-RU" sz="1600" dirty="0" smtClean="0"/>
              <a:t>Геометрически она изображается </a:t>
            </a:r>
            <a:r>
              <a:rPr lang="ru-RU" sz="1600" dirty="0"/>
              <a:t>как наклон графика функции потребления.</a:t>
            </a:r>
          </a:p>
          <a:p>
            <a:pPr>
              <a:buFont typeface="Wingdings" pitchFamily="2" charset="2"/>
              <a:buChar char="q"/>
            </a:pPr>
            <a:r>
              <a:rPr lang="ru-RU" sz="1600" dirty="0"/>
              <a:t>Предельная склонность к сбережению </a:t>
            </a:r>
            <a:r>
              <a:rPr lang="ru-RU" sz="1600" dirty="0" smtClean="0"/>
              <a:t>(</a:t>
            </a:r>
            <a:r>
              <a:rPr lang="ru-RU" sz="1600" dirty="0"/>
              <a:t>MPS </a:t>
            </a:r>
            <a:r>
              <a:rPr lang="ru-RU" sz="1600" dirty="0" smtClean="0"/>
              <a:t>) – это дополнительные сбережения</a:t>
            </a:r>
            <a:r>
              <a:rPr lang="ru-RU" sz="1600" dirty="0"/>
              <a:t>, которые приходятся на </a:t>
            </a:r>
            <a:r>
              <a:rPr lang="ru-RU" sz="1600" dirty="0" smtClean="0"/>
              <a:t>каждый дополнительный </a:t>
            </a:r>
            <a:r>
              <a:rPr lang="ru-RU" sz="1600" dirty="0"/>
              <a:t>доллар дохода. Геометрически она </a:t>
            </a:r>
            <a:r>
              <a:rPr lang="ru-RU" sz="1600" dirty="0" smtClean="0"/>
              <a:t>изображается как </a:t>
            </a:r>
            <a:r>
              <a:rPr lang="ru-RU" sz="1600" dirty="0"/>
              <a:t>наклон кривой сбережений</a:t>
            </a:r>
            <a:r>
              <a:rPr lang="ru-RU" sz="1600" dirty="0" smtClean="0"/>
              <a:t>.</a:t>
            </a:r>
          </a:p>
          <a:p>
            <a:pPr>
              <a:buFont typeface="Wingdings" pitchFamily="2" charset="2"/>
              <a:buChar char="q"/>
            </a:pPr>
            <a:r>
              <a:rPr lang="ru-RU" sz="1600" dirty="0"/>
              <a:t>В связи с тем, что </a:t>
            </a:r>
            <a:r>
              <a:rPr lang="ru-RU" sz="1600" dirty="0" smtClean="0"/>
              <a:t>не потребляемая </a:t>
            </a:r>
            <a:r>
              <a:rPr lang="ru-RU" sz="1600" dirty="0"/>
              <a:t>часть каждого доллара дохода в любом случае </a:t>
            </a:r>
            <a:r>
              <a:rPr lang="ru-RU" sz="1600" dirty="0" smtClean="0"/>
              <a:t>сберегается, </a:t>
            </a:r>
            <a:r>
              <a:rPr lang="ru-RU" sz="1600" dirty="0"/>
              <a:t>MPС = 1 – </a:t>
            </a:r>
            <a:r>
              <a:rPr lang="ru-RU" sz="1600" dirty="0" smtClean="0"/>
              <a:t>MPS.</a:t>
            </a:r>
            <a:endParaRPr lang="ru-RU" sz="1600" dirty="0"/>
          </a:p>
        </p:txBody>
      </p:sp>
      <p:sp>
        <p:nvSpPr>
          <p:cNvPr id="3" name="Заголовок 2"/>
          <p:cNvSpPr>
            <a:spLocks noGrp="1"/>
          </p:cNvSpPr>
          <p:nvPr>
            <p:ph type="title"/>
          </p:nvPr>
        </p:nvSpPr>
        <p:spPr/>
        <p:txBody>
          <a:bodyPr/>
          <a:lstStyle/>
          <a:p>
            <a:r>
              <a:rPr lang="ru-RU" sz="4500" dirty="0" smtClean="0"/>
              <a:t>Вспомним изученное:</a:t>
            </a:r>
            <a:endParaRPr lang="ru-RU" sz="4500" dirty="0"/>
          </a:p>
        </p:txBody>
      </p:sp>
    </p:spTree>
    <p:extLst>
      <p:ext uri="{BB962C8B-B14F-4D97-AF65-F5344CB8AC3E}">
        <p14:creationId xmlns:p14="http://schemas.microsoft.com/office/powerpoint/2010/main" val="158371310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p:txBody>
          <a:bodyPr>
            <a:normAutofit fontScale="70000" lnSpcReduction="20000"/>
          </a:bodyPr>
          <a:lstStyle/>
          <a:p>
            <a:pPr>
              <a:buNone/>
            </a:pPr>
            <a:r>
              <a:rPr lang="ru-RU" dirty="0" smtClean="0"/>
              <a:t>            До настоящего момента мы изучали структуру бюджета и динамику потребления репрезентативных семей с различными доходами. Теперь мы обратимся к рассмотрению потребления страны в целом. Этот переход от анализа поведения домашнего хозяйства к изучению национальных тенденций служит примером методологии макроэкономики: мы начинаем с исследования экономической активности на индивидуальном уровне и затем совершаем агрегирование индивидов, чтобы проанализировать, как функционирует вся экономика.  </a:t>
            </a:r>
          </a:p>
          <a:p>
            <a:pPr>
              <a:buNone/>
            </a:pPr>
            <a:r>
              <a:rPr lang="ru-RU" dirty="0" smtClean="0"/>
              <a:t>          Почему нам интересна динамика национального потребления? Потребление имеет значение, во-первых, поскольку является основным компонентом совокупных расходов, а наша задача в этих главах понять, что определяет совокупный спрос. Во-вторых, то, что не потребляется, т.е. сберегается, является источником для инвестиций страны, а последние служат движущей силой долгосрочного экономического роста. Таким образом, динамика потребления и сбережений —ключ к пониманию экономического роста и деловых циклов.</a:t>
            </a:r>
          </a:p>
          <a:p>
            <a:endParaRPr lang="ru-RU" dirty="0"/>
          </a:p>
        </p:txBody>
      </p:sp>
      <p:sp>
        <p:nvSpPr>
          <p:cNvPr id="3" name="Заголовок 2"/>
          <p:cNvSpPr>
            <a:spLocks noGrp="1"/>
          </p:cNvSpPr>
          <p:nvPr>
            <p:ph type="title"/>
          </p:nvPr>
        </p:nvSpPr>
        <p:spPr/>
        <p:txBody>
          <a:bodyPr/>
          <a:lstStyle/>
          <a:p>
            <a:r>
              <a:rPr lang="ru-RU" sz="3600" spc="-150" dirty="0" smtClean="0"/>
              <a:t>Национальное потребление</a:t>
            </a:r>
            <a:endParaRPr lang="ru-RU" sz="3600" spc="-150"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p:txBody>
          <a:bodyPr>
            <a:normAutofit fontScale="92500" lnSpcReduction="10000"/>
          </a:bodyPr>
          <a:lstStyle/>
          <a:p>
            <a:pPr>
              <a:buNone/>
            </a:pPr>
            <a:r>
              <a:rPr lang="ru-RU" dirty="0" smtClean="0"/>
              <a:t>       Давайте, в первую очередь, рассмотрим основные силы, которые влияют на доход потребителей. Какие же факторы определяют уровень потребительских расходов в стране?</a:t>
            </a:r>
          </a:p>
          <a:p>
            <a:endParaRPr lang="ru-RU" i="1" dirty="0" smtClean="0"/>
          </a:p>
          <a:p>
            <a:r>
              <a:rPr lang="ru-RU" i="1" dirty="0" smtClean="0"/>
              <a:t>Текущий </a:t>
            </a:r>
            <a:r>
              <a:rPr lang="ru-RU" i="1" dirty="0" smtClean="0"/>
              <a:t>располагаемый доход.</a:t>
            </a:r>
            <a:r>
              <a:rPr lang="ru-RU" dirty="0" smtClean="0"/>
              <a:t> Рис. 6 показывает, насколько тесно потребление было связано с текущим располагаемым доходом на протяжении периода 1929-1996 годов. Однако мы также видим, что во время второй мировой войны доход и потребление двигались «обособленно» друг от друга, так как в это время существовал дефицит товаров, а люди стремились сберегать, чтобы внести свой вклад в победу. </a:t>
            </a:r>
          </a:p>
          <a:p>
            <a:endParaRPr lang="ru-RU" dirty="0"/>
          </a:p>
        </p:txBody>
      </p:sp>
      <p:sp>
        <p:nvSpPr>
          <p:cNvPr id="3" name="Заголовок 2"/>
          <p:cNvSpPr>
            <a:spLocks noGrp="1"/>
          </p:cNvSpPr>
          <p:nvPr>
            <p:ph type="title"/>
          </p:nvPr>
        </p:nvSpPr>
        <p:spPr/>
        <p:txBody>
          <a:bodyPr/>
          <a:lstStyle/>
          <a:p>
            <a:r>
              <a:rPr lang="ru-RU" sz="4400" dirty="0" smtClean="0"/>
              <a:t>Факторы потребления</a:t>
            </a:r>
            <a:endParaRPr lang="ru-RU" sz="4400"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Содержимое 3" descr="IMAG0466.jpg"/>
          <p:cNvPicPr>
            <a:picLocks noGrp="1" noChangeAspect="1"/>
          </p:cNvPicPr>
          <p:nvPr>
            <p:ph idx="1"/>
          </p:nvPr>
        </p:nvPicPr>
        <p:blipFill>
          <a:blip r:embed="rId2" cstate="print"/>
          <a:stretch>
            <a:fillRect/>
          </a:stretch>
        </p:blipFill>
        <p:spPr>
          <a:xfrm>
            <a:off x="1714480" y="1500174"/>
            <a:ext cx="5375854" cy="3717606"/>
          </a:xfrm>
        </p:spPr>
      </p:pic>
      <p:sp>
        <p:nvSpPr>
          <p:cNvPr id="3" name="Заголовок 2"/>
          <p:cNvSpPr>
            <a:spLocks noGrp="1"/>
          </p:cNvSpPr>
          <p:nvPr>
            <p:ph type="title"/>
          </p:nvPr>
        </p:nvSpPr>
        <p:spPr/>
        <p:txBody>
          <a:bodyPr/>
          <a:lstStyle/>
          <a:p>
            <a:r>
              <a:rPr lang="ru-RU" sz="2400" dirty="0" smtClean="0"/>
              <a:t>Рис 6. Потребление и располагаемый доход</a:t>
            </a:r>
            <a:endParaRPr lang="ru-RU" sz="2400" dirty="0"/>
          </a:p>
        </p:txBody>
      </p:sp>
      <p:sp>
        <p:nvSpPr>
          <p:cNvPr id="5" name="TextBox 4"/>
          <p:cNvSpPr txBox="1"/>
          <p:nvPr/>
        </p:nvSpPr>
        <p:spPr>
          <a:xfrm>
            <a:off x="1357290" y="5429264"/>
            <a:ext cx="6357982" cy="1200329"/>
          </a:xfrm>
          <a:prstGeom prst="rect">
            <a:avLst/>
          </a:prstGeom>
          <a:noFill/>
        </p:spPr>
        <p:txBody>
          <a:bodyPr wrap="square" rtlCol="0">
            <a:spAutoFit/>
          </a:bodyPr>
          <a:lstStyle/>
          <a:p>
            <a:r>
              <a:rPr lang="ru-RU" b="1" i="1" dirty="0" smtClean="0"/>
              <a:t>Неоднократные наблюдения и статистические исследования показывали, что текущий уровень располагаемого дохода является центральным фактором, определяющим национальное потребление.</a:t>
            </a:r>
            <a:endParaRPr lang="ru-RU"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p:txBody>
          <a:bodyPr>
            <a:normAutofit fontScale="92500" lnSpcReduction="20000"/>
          </a:bodyPr>
          <a:lstStyle/>
          <a:p>
            <a:pPr>
              <a:buNone/>
            </a:pPr>
            <a:r>
              <a:rPr lang="ru-RU" dirty="0" smtClean="0"/>
              <a:t>		Простейшая теория потребления при прогнозировании  расходов учитывает только доход текущего года. Исследования также показали, что люди планируют свои потребительские расходы, основываясь на долгосрочной тенденции изменения дохода, а также на уровне располагаемого дохода.</a:t>
            </a:r>
          </a:p>
          <a:p>
            <a:pPr>
              <a:buNone/>
            </a:pPr>
            <a:r>
              <a:rPr lang="ru-RU" dirty="0" smtClean="0"/>
              <a:t>      	Для того, чтобы лучше понять это, рассмотрим некоторые примеры. Предположим, что неблагоприятные погодные условия привели к гибели урожая, в этом случае фермерам придется тратить накопленные ранее сбережения. С другой стороны, студенты юридического факультета, не без оснований рассчитывающие на большой доход, могут взять деньги для обучения в кредит. </a:t>
            </a:r>
            <a:endParaRPr lang="ru-RU" dirty="0"/>
          </a:p>
        </p:txBody>
      </p:sp>
      <p:sp>
        <p:nvSpPr>
          <p:cNvPr id="3" name="Заголовок 2"/>
          <p:cNvSpPr>
            <a:spLocks noGrp="1"/>
          </p:cNvSpPr>
          <p:nvPr>
            <p:ph type="title"/>
          </p:nvPr>
        </p:nvSpPr>
        <p:spPr>
          <a:xfrm>
            <a:off x="714348" y="357166"/>
            <a:ext cx="7756263" cy="1054250"/>
          </a:xfrm>
        </p:spPr>
        <p:txBody>
          <a:bodyPr/>
          <a:lstStyle/>
          <a:p>
            <a:r>
              <a:rPr lang="ru-RU" sz="3600" dirty="0" smtClean="0"/>
              <a:t>Перманентный доход и теория жизненного цикла.</a:t>
            </a:r>
            <a:endParaRPr lang="ru-RU" sz="3600"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sz="4000" dirty="0"/>
              <a:t>Перманентный доход и теория жизненного цикла.</a:t>
            </a:r>
          </a:p>
        </p:txBody>
      </p:sp>
      <p:sp>
        <p:nvSpPr>
          <p:cNvPr id="4" name="Объект 3"/>
          <p:cNvSpPr txBox="1">
            <a:spLocks noGrp="1"/>
          </p:cNvSpPr>
          <p:nvPr>
            <p:ph idx="1"/>
          </p:nvPr>
        </p:nvSpPr>
        <p:spPr>
          <a:xfrm>
            <a:off x="755576" y="5013176"/>
            <a:ext cx="7745505" cy="1200329"/>
          </a:xfrm>
          <a:prstGeom prst="rect">
            <a:avLst/>
          </a:prstGeom>
          <a:noFill/>
          <a:ln w="76200">
            <a:solidFill>
              <a:schemeClr val="accent1"/>
            </a:solidFill>
          </a:ln>
        </p:spPr>
        <p:txBody>
          <a:bodyPr wrap="square" rtlCol="0">
            <a:spAutoFit/>
          </a:bodyPr>
          <a:lstStyle/>
          <a:p>
            <a:r>
              <a:rPr lang="ru-RU" b="1" i="1" dirty="0" smtClean="0"/>
              <a:t>При выборе уровня своего потребления потребители учитывают как текущий, так и будущие доходы. </a:t>
            </a:r>
            <a:endParaRPr lang="ru-RU" dirty="0"/>
          </a:p>
        </p:txBody>
      </p:sp>
      <p:sp>
        <p:nvSpPr>
          <p:cNvPr id="5" name="Прямоугольник 4"/>
          <p:cNvSpPr/>
          <p:nvPr/>
        </p:nvSpPr>
        <p:spPr>
          <a:xfrm>
            <a:off x="827584" y="2413338"/>
            <a:ext cx="7776864" cy="2308324"/>
          </a:xfrm>
          <a:prstGeom prst="rect">
            <a:avLst/>
          </a:prstGeom>
        </p:spPr>
        <p:txBody>
          <a:bodyPr wrap="square">
            <a:spAutoFit/>
          </a:bodyPr>
          <a:lstStyle/>
          <a:p>
            <a:r>
              <a:rPr lang="ru-RU" sz="2400" dirty="0" smtClean="0"/>
              <a:t>	В </a:t>
            </a:r>
            <a:r>
              <a:rPr lang="ru-RU" sz="2400" dirty="0"/>
              <a:t>этих случаях потребители поступают дальновидно, смотрят в далекое будущее, задавая следующие вопросы: «Является ли доход текущего года высоким или низким? Учитывая мои текущие и будущие доходы, сколько я могу потратить сегодня и не залезу ли я в долги в будущем?»</a:t>
            </a:r>
          </a:p>
        </p:txBody>
      </p:sp>
    </p:spTree>
    <p:extLst>
      <p:ext uri="{BB962C8B-B14F-4D97-AF65-F5344CB8AC3E}">
        <p14:creationId xmlns:p14="http://schemas.microsoft.com/office/powerpoint/2010/main" val="34662868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99247" y="214291"/>
            <a:ext cx="7944719" cy="5911872"/>
          </a:xfrm>
        </p:spPr>
        <p:txBody>
          <a:bodyPr>
            <a:normAutofit fontScale="85000" lnSpcReduction="20000"/>
          </a:bodyPr>
          <a:lstStyle/>
          <a:p>
            <a:pPr>
              <a:buNone/>
            </a:pPr>
            <a:r>
              <a:rPr lang="ru-RU" i="1" dirty="0" smtClean="0"/>
              <a:t>     </a:t>
            </a:r>
          </a:p>
          <a:p>
            <a:pPr>
              <a:buNone/>
            </a:pPr>
            <a:endParaRPr lang="ru-RU" i="1" dirty="0" smtClean="0"/>
          </a:p>
          <a:p>
            <a:pPr>
              <a:buNone/>
            </a:pPr>
            <a:endParaRPr lang="ru-RU" i="1" dirty="0" smtClean="0"/>
          </a:p>
          <a:p>
            <a:pPr>
              <a:buNone/>
            </a:pPr>
            <a:endParaRPr lang="ru-RU" sz="2600" i="1" dirty="0" smtClean="0"/>
          </a:p>
          <a:p>
            <a:pPr>
              <a:buNone/>
            </a:pPr>
            <a:r>
              <a:rPr lang="ru-RU" sz="2600" i="1" dirty="0" smtClean="0"/>
              <a:t>       </a:t>
            </a:r>
            <a:r>
              <a:rPr lang="ru-RU" sz="2600" b="1" i="1" dirty="0" smtClean="0"/>
              <a:t>Перманентный</a:t>
            </a:r>
            <a:r>
              <a:rPr lang="ru-RU" sz="2600" b="1" dirty="0" smtClean="0"/>
              <a:t> </a:t>
            </a:r>
            <a:r>
              <a:rPr lang="ru-RU" sz="2600" dirty="0" smtClean="0"/>
              <a:t>доход представляет собой такой уровень дохода, который будут получать домашние хозяйства, когда на них не будут влиять такие случайные, преходящие факторы, как погодные условия, краткосрочный экономический цикл и не предвиденные прибыли или убытки. </a:t>
            </a:r>
            <a:r>
              <a:rPr lang="ru-RU" sz="2600" dirty="0"/>
              <a:t>С</a:t>
            </a:r>
            <a:r>
              <a:rPr lang="ru-RU" sz="2600" dirty="0" smtClean="0"/>
              <a:t>огласно теории перманентного дохода, потребление реагирует в основном на изменение перманентного дохода. Однако в теории так же сказано, что потребители не реагируют одинаково на все изменения дохода. Только в случае, когда изменение дохода выглядит перманентным (например, вызвано высоковероятным получением высокооплачиваемой работы), люди, вероятно, будут потреблять большую часть прироста дохода. Если же изменение дохода является временным (например, является получением премии или высокого урожая), вероятней всего, что значительная доля изменения дохода будет направлена на сбережения.  </a:t>
            </a:r>
          </a:p>
          <a:p>
            <a:endParaRPr lang="ru-RU"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827584" y="908720"/>
            <a:ext cx="7632848" cy="2677656"/>
          </a:xfrm>
          <a:prstGeom prst="rect">
            <a:avLst/>
          </a:prstGeom>
        </p:spPr>
        <p:txBody>
          <a:bodyPr wrap="square">
            <a:spAutoFit/>
          </a:bodyPr>
          <a:lstStyle/>
          <a:p>
            <a:r>
              <a:rPr lang="ru-RU" sz="2400" dirty="0" smtClean="0"/>
              <a:t>	Гипотеза жизненного цикла основана на предположении о том, что люди делают сбережения для того, чтобы их потребление было равномерным на протяжении жизни. Основной целью является обеспечение адекватных доходов после выхода на пенсию. Таким образом, люди работают и накапливают сбережения для того, чтобы обеспечить себя в старости. </a:t>
            </a:r>
            <a:endParaRPr lang="ru-RU" sz="2400" dirty="0"/>
          </a:p>
        </p:txBody>
      </p:sp>
      <p:sp>
        <p:nvSpPr>
          <p:cNvPr id="6" name="Объект 3"/>
          <p:cNvSpPr txBox="1">
            <a:spLocks/>
          </p:cNvSpPr>
          <p:nvPr/>
        </p:nvSpPr>
        <p:spPr>
          <a:xfrm>
            <a:off x="771255" y="4077072"/>
            <a:ext cx="7745505" cy="2123658"/>
          </a:xfrm>
          <a:prstGeom prst="rect">
            <a:avLst/>
          </a:prstGeom>
          <a:noFill/>
          <a:ln w="76200">
            <a:solidFill>
              <a:schemeClr val="accent1"/>
            </a:solidFill>
          </a:ln>
        </p:spPr>
        <p:txBody>
          <a:bodyPr wrap="square" rtlCol="0">
            <a:spAutoFit/>
          </a:bodyPr>
          <a:lstStyle>
            <a:lvl1pPr marL="365760" indent="-365760" algn="l" defTabSz="914400" rtl="0" eaLnBrk="1" latinLnBrk="0" hangingPunct="1">
              <a:spcBef>
                <a:spcPct val="20000"/>
              </a:spcBef>
              <a:buClr>
                <a:schemeClr val="accent1"/>
              </a:buClr>
              <a:buFont typeface="Wingdings" pitchFamily="2" charset="2"/>
              <a:buChar char=""/>
              <a:defRPr sz="2400" kern="1200">
                <a:solidFill>
                  <a:schemeClr val="tx1">
                    <a:lumMod val="85000"/>
                    <a:lumOff val="15000"/>
                  </a:schemeClr>
                </a:solidFill>
                <a:latin typeface="+mn-lt"/>
                <a:ea typeface="+mn-ea"/>
                <a:cs typeface="+mn-cs"/>
              </a:defRPr>
            </a:lvl1pPr>
            <a:lvl2pPr marL="777240" indent="-365760" algn="l" defTabSz="914400" rtl="0" eaLnBrk="1" latinLnBrk="0" hangingPunct="1">
              <a:spcBef>
                <a:spcPct val="20000"/>
              </a:spcBef>
              <a:buClr>
                <a:schemeClr val="accent1"/>
              </a:buClr>
              <a:buFont typeface="Wingdings" pitchFamily="2" charset="2"/>
              <a:buChar char=""/>
              <a:defRPr sz="2200" kern="1200">
                <a:solidFill>
                  <a:schemeClr val="tx1">
                    <a:lumMod val="85000"/>
                    <a:lumOff val="15000"/>
                  </a:schemeClr>
                </a:solidFill>
                <a:latin typeface="+mn-lt"/>
                <a:ea typeface="+mn-ea"/>
                <a:cs typeface="+mn-cs"/>
              </a:defRPr>
            </a:lvl2pPr>
            <a:lvl3pPr marL="1143000" indent="-365760" algn="l" defTabSz="914400" rtl="0" eaLnBrk="1" latinLnBrk="0" hangingPunct="1">
              <a:spcBef>
                <a:spcPct val="20000"/>
              </a:spcBef>
              <a:buClr>
                <a:schemeClr val="accent1"/>
              </a:buClr>
              <a:buFont typeface="Wingdings" pitchFamily="2" charset="2"/>
              <a:buChar char=""/>
              <a:defRPr sz="2000" kern="1200">
                <a:solidFill>
                  <a:schemeClr val="tx1">
                    <a:lumMod val="85000"/>
                    <a:lumOff val="15000"/>
                  </a:schemeClr>
                </a:solidFill>
                <a:latin typeface="+mn-lt"/>
                <a:ea typeface="+mn-ea"/>
                <a:cs typeface="+mn-cs"/>
              </a:defRPr>
            </a:lvl3pPr>
            <a:lvl4pPr marL="1508760" indent="-320040" algn="l" defTabSz="914400" rtl="0" eaLnBrk="1" latinLnBrk="0" hangingPunct="1">
              <a:spcBef>
                <a:spcPct val="20000"/>
              </a:spcBef>
              <a:buClr>
                <a:schemeClr val="accent1"/>
              </a:buClr>
              <a:buFont typeface="Wingdings" pitchFamily="2" charset="2"/>
              <a:buChar char=""/>
              <a:defRPr sz="1800" kern="1200">
                <a:solidFill>
                  <a:schemeClr val="tx1">
                    <a:lumMod val="85000"/>
                    <a:lumOff val="15000"/>
                  </a:schemeClr>
                </a:solidFill>
                <a:latin typeface="+mn-lt"/>
                <a:ea typeface="+mn-ea"/>
                <a:cs typeface="+mn-cs"/>
              </a:defRPr>
            </a:lvl4pPr>
            <a:lvl5pPr marL="1828800" indent="-320040" algn="l" defTabSz="914400" rtl="0" eaLnBrk="1" latinLnBrk="0" hangingPunct="1">
              <a:spcBef>
                <a:spcPct val="20000"/>
              </a:spcBef>
              <a:buClr>
                <a:schemeClr val="accent1"/>
              </a:buClr>
              <a:buFont typeface="Wingdings" pitchFamily="2" charset="2"/>
              <a:buChar char=""/>
              <a:defRPr sz="1600" kern="1200">
                <a:solidFill>
                  <a:schemeClr val="tx1">
                    <a:lumMod val="85000"/>
                    <a:lumOff val="15000"/>
                  </a:schemeClr>
                </a:solidFill>
                <a:latin typeface="+mn-lt"/>
                <a:ea typeface="+mn-ea"/>
                <a:cs typeface="+mn-cs"/>
              </a:defRPr>
            </a:lvl5pPr>
            <a:lvl6pPr marL="214884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6pPr>
            <a:lvl7pPr marL="246888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7pPr>
            <a:lvl8pPr marL="278892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8pPr>
            <a:lvl9pPr marL="310896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9pPr>
          </a:lstStyle>
          <a:p>
            <a:r>
              <a:rPr lang="ru-RU" sz="2200" b="1" i="1" dirty="0" smtClean="0"/>
              <a:t>Различные программы, наподобие программ социального обеспечения, обеспечивающие щедрое вознаграждение в старости, уменьшат стремление </a:t>
            </a:r>
            <a:r>
              <a:rPr lang="ru-RU" sz="2200" b="1" i="1" dirty="0"/>
              <a:t>людей </a:t>
            </a:r>
            <a:r>
              <a:rPr lang="ru-RU" sz="2200" b="1" i="1" dirty="0" smtClean="0"/>
              <a:t>среднего возраста к сбережениям, поскольку им уже не будет нужно иметь так много денег к моменту выхода на пенсию. </a:t>
            </a:r>
            <a:endParaRPr lang="ru-RU" sz="2200" b="1" i="1" dirty="0"/>
          </a:p>
        </p:txBody>
      </p:sp>
    </p:spTree>
    <p:extLst>
      <p:ext uri="{BB962C8B-B14F-4D97-AF65-F5344CB8AC3E}">
        <p14:creationId xmlns:p14="http://schemas.microsoft.com/office/powerpoint/2010/main" val="29296847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714348" y="2143116"/>
            <a:ext cx="7745505" cy="4395363"/>
          </a:xfrm>
          <a:ln>
            <a:noFill/>
          </a:ln>
        </p:spPr>
        <p:txBody>
          <a:bodyPr>
            <a:normAutofit fontScale="25000" lnSpcReduction="20000"/>
          </a:bodyPr>
          <a:lstStyle/>
          <a:p>
            <a:pPr>
              <a:buNone/>
            </a:pPr>
            <a:r>
              <a:rPr lang="ru-RU" sz="3800" dirty="0" smtClean="0"/>
              <a:t>             </a:t>
            </a:r>
            <a:r>
              <a:rPr lang="ru-RU" sz="8000" dirty="0"/>
              <a:t>Н</a:t>
            </a:r>
            <a:r>
              <a:rPr lang="ru-RU" sz="8000" dirty="0" smtClean="0"/>
              <a:t>е менее важной </a:t>
            </a:r>
            <a:r>
              <a:rPr lang="ru-RU" sz="8000" dirty="0" err="1" smtClean="0"/>
              <a:t>детерминантой</a:t>
            </a:r>
            <a:r>
              <a:rPr lang="ru-RU" sz="8000" dirty="0" smtClean="0"/>
              <a:t> объема потребления является богатство. Возьмем, например, двух потребителей с одинаковым заработ­ком, составляющим 25 000 долл. в год. Один из них имеет в банке 100 000 долл., тогда как у другого вообще нет сбережений. Первый из них может потребить часть богатства, в то время как второй не обладает имуществом, которое могло бы быть прода­но. Тот факт, что увеличение богатства приводит к повышению уровня потребления, получил название </a:t>
            </a:r>
            <a:r>
              <a:rPr lang="ru-RU" sz="8000" i="1" dirty="0" smtClean="0"/>
              <a:t>аффекта богатства.</a:t>
            </a:r>
            <a:endParaRPr lang="ru-RU" sz="8000" dirty="0" smtClean="0"/>
          </a:p>
          <a:p>
            <a:pPr>
              <a:buNone/>
            </a:pPr>
            <a:r>
              <a:rPr lang="ru-RU" sz="8000" dirty="0" smtClean="0"/>
              <a:t>           Как правило, темпы изменения объемов имущества не высо­ки. Следовательно, эффект богатства довольно редко приводит к резким изменениям величины потребления. Однако из любо­го правила бывают и исключения. К примеру, после крушения фондового рынка в конце 1929 года, ценность имущества резко снизилась, в результате обладатели многомиллионных состояний в одну ночь стали нищими. </a:t>
            </a:r>
          </a:p>
          <a:p>
            <a:pPr>
              <a:buNone/>
            </a:pPr>
            <a:r>
              <a:rPr lang="ru-RU" sz="8000" dirty="0" smtClean="0"/>
              <a:t>         </a:t>
            </a:r>
          </a:p>
          <a:p>
            <a:pPr>
              <a:buNone/>
            </a:pPr>
            <a:endParaRPr lang="ru-RU" sz="7200" dirty="0"/>
          </a:p>
        </p:txBody>
      </p:sp>
      <p:sp>
        <p:nvSpPr>
          <p:cNvPr id="3" name="Заголовок 2"/>
          <p:cNvSpPr>
            <a:spLocks noGrp="1"/>
          </p:cNvSpPr>
          <p:nvPr>
            <p:ph type="title"/>
          </p:nvPr>
        </p:nvSpPr>
        <p:spPr/>
        <p:txBody>
          <a:bodyPr/>
          <a:lstStyle/>
          <a:p>
            <a:r>
              <a:rPr lang="ru-RU" sz="4000" dirty="0" smtClean="0"/>
              <a:t>Богатство и другие факторы</a:t>
            </a:r>
            <a:endParaRPr lang="ru-RU" sz="40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4294967295"/>
          </p:nvPr>
        </p:nvSpPr>
        <p:spPr>
          <a:xfrm>
            <a:off x="500034" y="285728"/>
            <a:ext cx="8286808" cy="2428893"/>
          </a:xfrm>
        </p:spPr>
        <p:txBody>
          <a:bodyPr>
            <a:normAutofit/>
          </a:bodyPr>
          <a:lstStyle/>
          <a:p>
            <a:pPr marL="0" indent="0" algn="just"/>
            <a:r>
              <a:rPr lang="ru-RU" sz="2000" dirty="0" smtClean="0"/>
              <a:t>Таким </a:t>
            </a:r>
            <a:r>
              <a:rPr lang="ru-RU" sz="2000" dirty="0"/>
              <a:t>образом, потребление и </a:t>
            </a:r>
            <a:r>
              <a:rPr lang="ru-RU" sz="2000" dirty="0" smtClean="0"/>
              <a:t>инвестиции – </a:t>
            </a:r>
            <a:r>
              <a:rPr lang="ru-RU" sz="2000" dirty="0"/>
              <a:t>являются очень важными компонентами макроэкономики, поэтому мы посвятим целую главу данной книги для изучения этих </a:t>
            </a:r>
            <a:r>
              <a:rPr lang="ru-RU" sz="2000" dirty="0" smtClean="0"/>
              <a:t>факторов</a:t>
            </a:r>
            <a:r>
              <a:rPr lang="ru-RU" sz="2000" dirty="0"/>
              <a:t>. Рис. </a:t>
            </a:r>
            <a:r>
              <a:rPr lang="ru-RU" sz="2000" dirty="0" smtClean="0"/>
              <a:t>1 </a:t>
            </a:r>
            <a:r>
              <a:rPr lang="ru-RU" sz="2000" dirty="0"/>
              <a:t>иллюстрирует, как предмет изучения этой главы соотносится со всей структурой макроэкономики. После </a:t>
            </a:r>
            <a:r>
              <a:rPr lang="ru-RU" sz="2000" dirty="0" smtClean="0"/>
              <a:t>анализа </a:t>
            </a:r>
            <a:r>
              <a:rPr lang="ru-RU" sz="2000" dirty="0"/>
              <a:t>потребления и инвестиций мы проанализируем и </a:t>
            </a:r>
            <a:r>
              <a:rPr lang="ru-RU" sz="2000" dirty="0" smtClean="0"/>
              <a:t>постараемся </a:t>
            </a:r>
            <a:r>
              <a:rPr lang="ru-RU" sz="2000" dirty="0"/>
              <a:t>понять, как определяется совокупный спрос.</a:t>
            </a:r>
          </a:p>
          <a:p>
            <a:pPr marL="0" indent="0" algn="just">
              <a:buNone/>
            </a:pPr>
            <a:endParaRPr lang="ru-RU" sz="1600" dirty="0"/>
          </a:p>
        </p:txBody>
      </p:sp>
      <p:grpSp>
        <p:nvGrpSpPr>
          <p:cNvPr id="4" name="Группа 3"/>
          <p:cNvGrpSpPr/>
          <p:nvPr/>
        </p:nvGrpSpPr>
        <p:grpSpPr>
          <a:xfrm>
            <a:off x="1000100" y="2285992"/>
            <a:ext cx="7572428" cy="4000528"/>
            <a:chOff x="214282" y="1428736"/>
            <a:chExt cx="8358246" cy="4857784"/>
          </a:xfrm>
        </p:grpSpPr>
        <p:sp>
          <p:nvSpPr>
            <p:cNvPr id="5" name="Овал 4"/>
            <p:cNvSpPr/>
            <p:nvPr/>
          </p:nvSpPr>
          <p:spPr>
            <a:xfrm>
              <a:off x="2786050" y="4357694"/>
              <a:ext cx="1714512" cy="13573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dirty="0" smtClean="0"/>
                <a:t>Совокупное предложение</a:t>
              </a:r>
              <a:r>
                <a:rPr lang="en-US" sz="1200" dirty="0" smtClean="0"/>
                <a:t> (AS)</a:t>
              </a:r>
              <a:endParaRPr lang="ru-RU" sz="1200" dirty="0"/>
            </a:p>
          </p:txBody>
        </p:sp>
        <p:sp>
          <p:nvSpPr>
            <p:cNvPr id="6" name="Овал 5"/>
            <p:cNvSpPr/>
            <p:nvPr/>
          </p:nvSpPr>
          <p:spPr>
            <a:xfrm>
              <a:off x="214282" y="4643446"/>
              <a:ext cx="1714512" cy="15716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dirty="0" smtClean="0"/>
                <a:t>Инвестиции и капитал</a:t>
              </a:r>
              <a:endParaRPr lang="ru-RU" sz="1200" dirty="0"/>
            </a:p>
          </p:txBody>
        </p:sp>
        <p:sp>
          <p:nvSpPr>
            <p:cNvPr id="7" name="Овал 6"/>
            <p:cNvSpPr/>
            <p:nvPr/>
          </p:nvSpPr>
          <p:spPr>
            <a:xfrm>
              <a:off x="2786050" y="2500306"/>
              <a:ext cx="1714512" cy="12858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dirty="0" smtClean="0"/>
                <a:t>Совокупный спрос</a:t>
              </a:r>
              <a:r>
                <a:rPr lang="en-US" sz="1200" dirty="0" smtClean="0"/>
                <a:t> (AD)</a:t>
              </a:r>
              <a:endParaRPr lang="ru-RU" sz="1200" dirty="0"/>
            </a:p>
          </p:txBody>
        </p:sp>
        <p:sp>
          <p:nvSpPr>
            <p:cNvPr id="8" name="Овал 7"/>
            <p:cNvSpPr/>
            <p:nvPr/>
          </p:nvSpPr>
          <p:spPr>
            <a:xfrm>
              <a:off x="293134" y="1428736"/>
              <a:ext cx="1778537" cy="15716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dirty="0" smtClean="0"/>
                <a:t>Потребление и инвестиции</a:t>
              </a:r>
              <a:endParaRPr lang="ru-RU" sz="1200" dirty="0"/>
            </a:p>
          </p:txBody>
        </p:sp>
        <p:sp>
          <p:nvSpPr>
            <p:cNvPr id="9" name="Овал 8"/>
            <p:cNvSpPr/>
            <p:nvPr/>
          </p:nvSpPr>
          <p:spPr>
            <a:xfrm>
              <a:off x="4714876" y="3357562"/>
              <a:ext cx="2071702" cy="15716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dirty="0" smtClean="0"/>
                <a:t>Взаимодействие </a:t>
              </a:r>
              <a:r>
                <a:rPr lang="en-US" sz="1200" dirty="0" smtClean="0"/>
                <a:t>AS </a:t>
              </a:r>
              <a:r>
                <a:rPr lang="ru-RU" sz="1200" dirty="0" smtClean="0"/>
                <a:t>и </a:t>
              </a:r>
              <a:r>
                <a:rPr lang="en-US" sz="1200" dirty="0" smtClean="0"/>
                <a:t>AD</a:t>
              </a:r>
              <a:endParaRPr lang="ru-RU" sz="1200" dirty="0"/>
            </a:p>
          </p:txBody>
        </p:sp>
        <p:sp>
          <p:nvSpPr>
            <p:cNvPr id="10" name="Ромб 9"/>
            <p:cNvSpPr/>
            <p:nvPr/>
          </p:nvSpPr>
          <p:spPr>
            <a:xfrm>
              <a:off x="7429520" y="1785926"/>
              <a:ext cx="857256" cy="85725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Ромб 10"/>
            <p:cNvSpPr/>
            <p:nvPr/>
          </p:nvSpPr>
          <p:spPr>
            <a:xfrm>
              <a:off x="7715272" y="3714752"/>
              <a:ext cx="857256" cy="85725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Ромб 11"/>
            <p:cNvSpPr/>
            <p:nvPr/>
          </p:nvSpPr>
          <p:spPr>
            <a:xfrm>
              <a:off x="7429520" y="5429264"/>
              <a:ext cx="857256" cy="85725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Стрелка вправо 12"/>
            <p:cNvSpPr/>
            <p:nvPr/>
          </p:nvSpPr>
          <p:spPr>
            <a:xfrm rot="1954045">
              <a:off x="2017648" y="2463456"/>
              <a:ext cx="826302" cy="5715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Стрелка вправо 13"/>
            <p:cNvSpPr/>
            <p:nvPr/>
          </p:nvSpPr>
          <p:spPr>
            <a:xfrm rot="20547220">
              <a:off x="1943004" y="4910864"/>
              <a:ext cx="726204" cy="5715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Стрелка вправо 14"/>
            <p:cNvSpPr/>
            <p:nvPr/>
          </p:nvSpPr>
          <p:spPr>
            <a:xfrm rot="2584016">
              <a:off x="6410671" y="4873164"/>
              <a:ext cx="1285880" cy="5715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Стрелка вправо 15"/>
            <p:cNvSpPr/>
            <p:nvPr/>
          </p:nvSpPr>
          <p:spPr>
            <a:xfrm rot="18821431">
              <a:off x="6365751" y="2662524"/>
              <a:ext cx="1285880" cy="5715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Стрелка вправо 16"/>
            <p:cNvSpPr/>
            <p:nvPr/>
          </p:nvSpPr>
          <p:spPr>
            <a:xfrm>
              <a:off x="6858016" y="3929066"/>
              <a:ext cx="714380" cy="3571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Стрелка вправо 17"/>
            <p:cNvSpPr/>
            <p:nvPr/>
          </p:nvSpPr>
          <p:spPr>
            <a:xfrm rot="2526663">
              <a:off x="4505042" y="3353902"/>
              <a:ext cx="339663" cy="3571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Стрелка вправо 18"/>
            <p:cNvSpPr/>
            <p:nvPr/>
          </p:nvSpPr>
          <p:spPr>
            <a:xfrm rot="19433253">
              <a:off x="4433604" y="4425473"/>
              <a:ext cx="339663" cy="3571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0" name="Заголовок 2"/>
          <p:cNvSpPr txBox="1">
            <a:spLocks/>
          </p:cNvSpPr>
          <p:nvPr/>
        </p:nvSpPr>
        <p:spPr>
          <a:xfrm>
            <a:off x="642910" y="6286520"/>
            <a:ext cx="7756263" cy="571480"/>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smtClean="0">
                <a:ln>
                  <a:noFill/>
                </a:ln>
                <a:solidFill>
                  <a:schemeClr val="tx2"/>
                </a:solidFill>
                <a:effectLst/>
                <a:uLnTx/>
                <a:uFillTx/>
                <a:latin typeface="+mj-lt"/>
                <a:ea typeface="+mj-ea"/>
                <a:cs typeface="+mj-cs"/>
              </a:rPr>
              <a:t>Рис. 1. Какие основные факторы влияют на потребление и инвестиции</a:t>
            </a:r>
            <a:r>
              <a:rPr kumimoji="0" lang="en-US" sz="1800" b="0" i="0" u="none" strike="noStrike" kern="1200" cap="none" spc="0" normalizeH="0" baseline="0" noProof="0" smtClean="0">
                <a:ln>
                  <a:noFill/>
                </a:ln>
                <a:solidFill>
                  <a:schemeClr val="tx2"/>
                </a:solidFill>
                <a:effectLst/>
                <a:uLnTx/>
                <a:uFillTx/>
                <a:latin typeface="+mj-lt"/>
                <a:ea typeface="+mj-ea"/>
                <a:cs typeface="+mj-cs"/>
              </a:rPr>
              <a:t>.</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spTree>
    <p:extLst>
      <p:ext uri="{BB962C8B-B14F-4D97-AF65-F5344CB8AC3E}">
        <p14:creationId xmlns:p14="http://schemas.microsoft.com/office/powerpoint/2010/main" val="6264086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99247" y="714357"/>
            <a:ext cx="7801843" cy="5411806"/>
          </a:xfrm>
        </p:spPr>
        <p:txBody>
          <a:bodyPr>
            <a:normAutofit/>
          </a:bodyPr>
          <a:lstStyle/>
          <a:p>
            <a:pPr>
              <a:buNone/>
            </a:pPr>
            <a:r>
              <a:rPr lang="ru-RU" sz="2000" dirty="0" smtClean="0"/>
              <a:t>       Этот обвал заставил многих далеко не бедных людей урезать свои потребительские аппетиты. Аналогичным образом, существенное повышение курсов ценных бумаг в 1881-1997 годы, увеличило богатство людей на более, чем триллион долларов, и увеличило размеры потребле­ния. Как вы думаете, что произойдете потреблением, если фон­довый рынок еще раз переживет обвал после того, как стоимость активов достигла небывалых высот в 1997 году?    </a:t>
            </a:r>
          </a:p>
          <a:p>
            <a:pPr>
              <a:buNone/>
            </a:pPr>
            <a:r>
              <a:rPr lang="ru-RU" sz="2000" dirty="0" smtClean="0"/>
              <a:t>         Теперь нам предстоит выяснить, насколько важны при определении потребления любые другие факторы, кроме те­кущего дохода? Не вызывает сомнений большое значение пер­манентного дохода, богатства, социальных факторов и ожида­ний при определении уровня сбережений. Тем не менее, нель­зя забывать о главном факторе, определяющем изменение объема потребления. Таким фактором является текущий рас­полагаемый доход.</a:t>
            </a:r>
            <a:endParaRPr lang="ru-RU" sz="2000"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99247" y="2248347"/>
            <a:ext cx="7745505" cy="4421013"/>
          </a:xfrm>
        </p:spPr>
        <p:txBody>
          <a:bodyPr anchor="ctr">
            <a:normAutofit fontScale="85000" lnSpcReduction="20000"/>
          </a:bodyPr>
          <a:lstStyle/>
          <a:p>
            <a:pPr>
              <a:buNone/>
            </a:pPr>
            <a:r>
              <a:rPr lang="ru-RU" dirty="0" smtClean="0"/>
              <a:t>        Изучив факторы, которые влияют на потребление, мы можем сделать вывод, что уровень располагаемого дохода является главным детерминантом уровня национального потребления.  Основываясь на знаниях, которые мы приобрели, давайте попытаемся начертить на рис. 7 последние данные о ежегодных значениях уровня потребления и располагаемого дохода. График на этом рисунке отображает изменения уровня потребления и дохода в каждом отдельно взятом году на протяжении 1966-1993 годов.</a:t>
            </a:r>
          </a:p>
          <a:p>
            <a:pPr>
              <a:buNone/>
            </a:pPr>
            <a:r>
              <a:rPr lang="ru-RU" dirty="0" smtClean="0"/>
              <a:t>	   Если же мы через разбросанные на графике точки проведем линию СС, то получим график «усредненной функции потребления». </a:t>
            </a:r>
          </a:p>
          <a:p>
            <a:pPr>
              <a:buNone/>
            </a:pPr>
            <a:r>
              <a:rPr lang="ru-RU" dirty="0"/>
              <a:t>	</a:t>
            </a:r>
            <a:r>
              <a:rPr lang="ru-RU" dirty="0" smtClean="0"/>
              <a:t>   Этот график дает нам полное представление о том, насколько тесно на протяжении последних двадцати лет потребление было связано с располагаемым доходом. Экономисты также заметили, что эта тенденция прослеживалась и раньше. </a:t>
            </a:r>
          </a:p>
          <a:p>
            <a:endParaRPr lang="ru-RU" dirty="0"/>
          </a:p>
        </p:txBody>
      </p:sp>
      <p:sp>
        <p:nvSpPr>
          <p:cNvPr id="3" name="Заголовок 2"/>
          <p:cNvSpPr>
            <a:spLocks noGrp="1"/>
          </p:cNvSpPr>
          <p:nvPr>
            <p:ph type="title"/>
          </p:nvPr>
        </p:nvSpPr>
        <p:spPr/>
        <p:txBody>
          <a:bodyPr/>
          <a:lstStyle/>
          <a:p>
            <a:r>
              <a:rPr lang="ru-RU" sz="4000" dirty="0" smtClean="0"/>
              <a:t>Функция национального потребления</a:t>
            </a:r>
            <a:endParaRPr lang="ru-RU" sz="4000"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Содержимое 3" descr="дерьмо.jpg"/>
          <p:cNvPicPr>
            <a:picLocks noGrp="1" noChangeAspect="1"/>
          </p:cNvPicPr>
          <p:nvPr>
            <p:ph idx="1"/>
          </p:nvPr>
        </p:nvPicPr>
        <p:blipFill>
          <a:blip r:embed="rId2" cstate="print"/>
          <a:stretch>
            <a:fillRect/>
          </a:stretch>
        </p:blipFill>
        <p:spPr>
          <a:xfrm>
            <a:off x="1000100" y="2214554"/>
            <a:ext cx="4728677" cy="3878263"/>
          </a:xfrm>
        </p:spPr>
      </p:pic>
      <p:sp>
        <p:nvSpPr>
          <p:cNvPr id="3" name="Заголовок 2"/>
          <p:cNvSpPr>
            <a:spLocks noGrp="1"/>
          </p:cNvSpPr>
          <p:nvPr>
            <p:ph type="title"/>
          </p:nvPr>
        </p:nvSpPr>
        <p:spPr/>
        <p:txBody>
          <a:bodyPr/>
          <a:lstStyle/>
          <a:p>
            <a:r>
              <a:rPr lang="ru-RU" sz="2400" dirty="0" smtClean="0"/>
              <a:t>Рис 7. Функция потребления для США, 1966-1996гг.</a:t>
            </a:r>
            <a:endParaRPr lang="ru-RU" sz="2400" dirty="0"/>
          </a:p>
        </p:txBody>
      </p:sp>
      <p:sp>
        <p:nvSpPr>
          <p:cNvPr id="5" name="TextBox 4"/>
          <p:cNvSpPr txBox="1"/>
          <p:nvPr/>
        </p:nvSpPr>
        <p:spPr>
          <a:xfrm>
            <a:off x="5929322" y="2056686"/>
            <a:ext cx="2928926" cy="4801314"/>
          </a:xfrm>
          <a:prstGeom prst="rect">
            <a:avLst/>
          </a:prstGeom>
          <a:noFill/>
        </p:spPr>
        <p:txBody>
          <a:bodyPr wrap="square" rtlCol="0">
            <a:spAutoFit/>
          </a:bodyPr>
          <a:lstStyle/>
          <a:p>
            <a:r>
              <a:rPr lang="ru-RU" dirty="0" smtClean="0"/>
              <a:t>Прямая линия проходит через разнообразные точки, соответствующие различным уровням потребления. Можете ли вы доказать, что наклон этой линии(</a:t>
            </a:r>
            <a:r>
              <a:rPr lang="ru-RU" i="1" dirty="0" smtClean="0"/>
              <a:t>МРС</a:t>
            </a:r>
            <a:r>
              <a:rPr lang="ru-RU" dirty="0" smtClean="0"/>
              <a:t>) (которая соответствует усредненной функции потребления) примерно равен 0,93? Каким образом вы можете определить, когда различные сбережения были ниже среднего уровня? (Источник: Министерство торговли США)</a:t>
            </a:r>
            <a:endParaRPr lang="ru-RU"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p:txBody>
          <a:bodyPr>
            <a:normAutofit fontScale="92500" lnSpcReduction="10000"/>
          </a:bodyPr>
          <a:lstStyle/>
          <a:p>
            <a:pPr>
              <a:buNone/>
            </a:pPr>
            <a:r>
              <a:rPr lang="ru-RU" dirty="0" smtClean="0"/>
              <a:t>      </a:t>
            </a:r>
          </a:p>
          <a:p>
            <a:pPr>
              <a:buNone/>
            </a:pPr>
            <a:r>
              <a:rPr lang="ru-RU" dirty="0" smtClean="0"/>
              <a:t>		Несмотря на то, что динамика потребления характеризуется относительной стабильностью во времени, в последние годы было заметно резкое снижение нормы личных сбережений в США. Как мы видим на рис. 8, зигзагообразная линия отражает удельный вес личных сбережений в личном располагаемом доходе. Низкая норма сбережений объясняется тем, что домашние хозяйства пытались компенсировать нужды и лишения, связанные с войной. Спустя некоторое время норма сбережений установилась в диапазоне от 6% до 8%.  Однако в середине 80-х годов она снизилась до 4-5%.</a:t>
            </a:r>
          </a:p>
          <a:p>
            <a:pPr>
              <a:buNone/>
            </a:pPr>
            <a:endParaRPr lang="ru-RU" dirty="0" smtClean="0"/>
          </a:p>
        </p:txBody>
      </p:sp>
      <p:sp>
        <p:nvSpPr>
          <p:cNvPr id="3" name="Заголовок 2"/>
          <p:cNvSpPr>
            <a:spLocks noGrp="1"/>
          </p:cNvSpPr>
          <p:nvPr>
            <p:ph type="title"/>
          </p:nvPr>
        </p:nvSpPr>
        <p:spPr/>
        <p:txBody>
          <a:bodyPr/>
          <a:lstStyle/>
          <a:p>
            <a:r>
              <a:rPr lang="ru-RU" sz="4400" dirty="0" smtClean="0"/>
              <a:t>Перестаем экономить</a:t>
            </a:r>
            <a:endParaRPr lang="ru-RU" sz="4400"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Содержимое 3" descr="23.htm41.jpg"/>
          <p:cNvPicPr>
            <a:picLocks noGrp="1" noChangeAspect="1"/>
          </p:cNvPicPr>
          <p:nvPr>
            <p:ph idx="1"/>
          </p:nvPr>
        </p:nvPicPr>
        <p:blipFill>
          <a:blip r:embed="rId2" cstate="print"/>
          <a:stretch>
            <a:fillRect/>
          </a:stretch>
        </p:blipFill>
        <p:spPr>
          <a:xfrm>
            <a:off x="1475656" y="980728"/>
            <a:ext cx="5715040" cy="3883629"/>
          </a:xfrm>
        </p:spPr>
      </p:pic>
      <p:sp>
        <p:nvSpPr>
          <p:cNvPr id="3" name="Заголовок 2"/>
          <p:cNvSpPr>
            <a:spLocks noGrp="1"/>
          </p:cNvSpPr>
          <p:nvPr>
            <p:ph type="title"/>
          </p:nvPr>
        </p:nvSpPr>
        <p:spPr>
          <a:xfrm>
            <a:off x="571472" y="0"/>
            <a:ext cx="7756263" cy="1054250"/>
          </a:xfrm>
        </p:spPr>
        <p:txBody>
          <a:bodyPr/>
          <a:lstStyle/>
          <a:p>
            <a:r>
              <a:rPr lang="ru-RU" sz="2400" dirty="0" smtClean="0"/>
              <a:t>Рис.8 Норма личных сбережений снизилась за последнее десятилетие</a:t>
            </a:r>
            <a:endParaRPr lang="ru-RU" sz="2400" dirty="0"/>
          </a:p>
        </p:txBody>
      </p:sp>
      <p:sp>
        <p:nvSpPr>
          <p:cNvPr id="6" name="TextBox 5"/>
          <p:cNvSpPr txBox="1"/>
          <p:nvPr/>
        </p:nvSpPr>
        <p:spPr>
          <a:xfrm>
            <a:off x="683568" y="5111899"/>
            <a:ext cx="7715304" cy="461665"/>
          </a:xfrm>
          <a:prstGeom prst="rect">
            <a:avLst/>
          </a:prstGeom>
          <a:noFill/>
        </p:spPr>
        <p:txBody>
          <a:bodyPr wrap="square" rtlCol="0">
            <a:spAutoFit/>
          </a:bodyPr>
          <a:lstStyle/>
          <a:p>
            <a:r>
              <a:rPr lang="ru-RU" sz="2400" dirty="0" smtClean="0"/>
              <a:t>(Источник: Министерство торговли США)</a:t>
            </a:r>
            <a:endParaRPr lang="ru-RU" sz="2400" dirty="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785786" y="764704"/>
            <a:ext cx="7658967" cy="5616624"/>
          </a:xfrm>
        </p:spPr>
        <p:txBody>
          <a:bodyPr>
            <a:normAutofit fontScale="92500"/>
          </a:bodyPr>
          <a:lstStyle/>
          <a:p>
            <a:pPr>
              <a:buNone/>
            </a:pPr>
            <a:r>
              <a:rPr lang="ru-RU" dirty="0" smtClean="0"/>
              <a:t>       Это падение встревожило многих экономистов, поскольку запас сбережений страны зависит от нормы национальных сбережений (вспомним из гл.21, что национальные сбережения —это сумма сбережений частных лиц, государства и предприятий). Следовательно, с увеличением объема сбережений в стране запас ее капитала быстро увеличивается, и она получает выгоды в виде существенного увеличения потенциального выпуска. Если же норма сбережений страны низка, то это приводит к тому, что  ее оборудование и заводы приходят в негодное состояние, а инфраструктура разрушается.</a:t>
            </a:r>
          </a:p>
          <a:p>
            <a:pPr>
              <a:buNone/>
            </a:pPr>
            <a:r>
              <a:rPr lang="ru-RU" dirty="0" smtClean="0"/>
              <a:t>	  Что же повлияло на уменьшение нормы личных сбережений? По этому поводу было много дискуссий, однако, к единому мнению экономисты не пришли, поэтому они указывают на следующие возможные факторы.</a:t>
            </a:r>
          </a:p>
          <a:p>
            <a:pPr>
              <a:buNone/>
            </a:pPr>
            <a:endParaRPr lang="ru-RU"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99247" y="2248347"/>
            <a:ext cx="7801843" cy="4252487"/>
          </a:xfrm>
        </p:spPr>
        <p:txBody>
          <a:bodyPr>
            <a:normAutofit fontScale="70000" lnSpcReduction="20000"/>
          </a:bodyPr>
          <a:lstStyle/>
          <a:p>
            <a:r>
              <a:rPr lang="ru-RU" sz="2900" i="1" u="sng" dirty="0" smtClean="0"/>
              <a:t>Система социального обеспечения. </a:t>
            </a:r>
          </a:p>
          <a:p>
            <a:pPr>
              <a:buNone/>
            </a:pPr>
            <a:r>
              <a:rPr lang="ru-RU" sz="2600" dirty="0" smtClean="0"/>
              <a:t>         Многие экономисты доказывали, что система социального обеспечения уменьшила стимулы к частным сбережениям. Ранее, согласно модели жизненного цикла, вынуждены были копить деньги, пока они могли работать, чтобы накопить деньги к моменту выхода на пенсию. Сегодня же государство взимает налоги, связанные с программами социального обеспечения, а затем выплачивает различные пособия, тем самым сокращая потребности в накоплении сбережений к моменту ухода на пенсию. Схожий эффект оказывают другие системы поддержки доходов, уменьшая тем самым стимулы к накоплению сбережений на «черный день». К таким системам относятся страхование от неурожаев для фермеров и от безработицы для трудящихся, а также медицинская помощь для бедняков. Гарантированная возможность получить поддержку со стороны государства уменьшает желание людей сберегать. В частности, рис. 8 иллюстрирует отношение государственных платежей по программам социального обеспечения к личному располагаемому доходу; обратите внимание на то, как стремительно увеличивается разрыв между ними за последние три десятилетия</a:t>
            </a:r>
            <a:r>
              <a:rPr lang="ru-RU" dirty="0" smtClean="0"/>
              <a:t>.</a:t>
            </a:r>
            <a:endParaRPr lang="ru-RU" dirty="0"/>
          </a:p>
        </p:txBody>
      </p:sp>
      <p:sp>
        <p:nvSpPr>
          <p:cNvPr id="3" name="Заголовок 2"/>
          <p:cNvSpPr>
            <a:spLocks noGrp="1"/>
          </p:cNvSpPr>
          <p:nvPr>
            <p:ph type="title"/>
          </p:nvPr>
        </p:nvSpPr>
        <p:spPr/>
        <p:txBody>
          <a:bodyPr/>
          <a:lstStyle/>
          <a:p>
            <a:r>
              <a:rPr lang="ru-RU" sz="2800" dirty="0" smtClean="0"/>
              <a:t>Факторы обвального уменьшения нормы личных сбережений</a:t>
            </a:r>
            <a:endParaRPr lang="ru-RU" sz="2800"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83568" y="116632"/>
            <a:ext cx="7715303" cy="6381328"/>
          </a:xfrm>
        </p:spPr>
        <p:txBody>
          <a:bodyPr>
            <a:normAutofit fontScale="62500" lnSpcReduction="20000"/>
          </a:bodyPr>
          <a:lstStyle/>
          <a:p>
            <a:r>
              <a:rPr lang="ru-RU" sz="3200" i="1" u="sng" dirty="0" smtClean="0"/>
              <a:t>Рынки капитала.</a:t>
            </a:r>
            <a:r>
              <a:rPr lang="ru-RU" sz="3200" u="sng" dirty="0" smtClean="0"/>
              <a:t> </a:t>
            </a:r>
          </a:p>
          <a:p>
            <a:pPr>
              <a:buNone/>
            </a:pPr>
            <a:r>
              <a:rPr lang="ru-RU" sz="2800" dirty="0" smtClean="0"/>
              <a:t>      </a:t>
            </a:r>
            <a:r>
              <a:rPr lang="ru-RU" sz="2900" dirty="0" smtClean="0"/>
              <a:t>До недавнего времени, рынки капитала характеризовались многочисленными недостатками. Например, было трудно брать кредит для каких бы то ни было целей, будь то покупка дома, получение образования или открытие собственного дела. По мере развития рынков капитала, часто при помощи государства, новые кредитные инструменты позволили людям занимать деньги с большей легкостью. Одним из хороших примеров таких инструментов являются студенческие кредиты. Это было значительным шагом вперед, так как раньше образование в колледже финансировалось либо за счет сбережений семей, либо за счет работы студентов во время обучения. Сегодня благодаря тому, что государство предоставляет возможность получит необходимые кредиты  многим студентам, последние не упускают такой возможности, чтобы оплачивать свое образование, а затем в будущем погашать ссуды из своих заработков.</a:t>
            </a:r>
          </a:p>
          <a:p>
            <a:r>
              <a:rPr lang="ru-RU" sz="3200" i="1" u="sng" dirty="0" smtClean="0"/>
              <a:t>Медленный рост доходов </a:t>
            </a:r>
            <a:r>
              <a:rPr lang="ru-RU" sz="2900" b="1" i="1" dirty="0" smtClean="0"/>
              <a:t>.</a:t>
            </a:r>
          </a:p>
          <a:p>
            <a:pPr>
              <a:buNone/>
            </a:pPr>
            <a:r>
              <a:rPr lang="ru-RU" sz="2900" b="1" i="1" dirty="0" smtClean="0"/>
              <a:t>         </a:t>
            </a:r>
            <a:r>
              <a:rPr lang="ru-RU" sz="2900" dirty="0" smtClean="0"/>
              <a:t>Существует также мнение экономистов, что уменьшение нормы сбережений совершенно естественно связано с замедлением темпа роста экономики. Они считают, что с ростом доходов экономика будет обеспечивать значительные чистые инвестиции, достаточные для поддержания неизменного отношения богатства к доходу. При отсутствии экономического роста для сохранения соотношения богатства и дохода необходимо, чтобы прирост нормы сбережений и чистых инвестиций прекратился. Самым драматичным примером такого рода является Япония, где после 1973 года темпы роста ВВП сократились вдвое, и норма личных сбережений снизилась почти на столько же.</a:t>
            </a:r>
          </a:p>
          <a:p>
            <a:endParaRPr lang="ru-RU"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99247" y="928671"/>
            <a:ext cx="7658967" cy="5197492"/>
          </a:xfrm>
        </p:spPr>
        <p:txBody>
          <a:bodyPr>
            <a:normAutofit/>
          </a:bodyPr>
          <a:lstStyle/>
          <a:p>
            <a:r>
              <a:rPr lang="ru-RU" sz="2000" i="1" u="sng" dirty="0" smtClean="0"/>
              <a:t>Другие факторы</a:t>
            </a:r>
          </a:p>
          <a:p>
            <a:pPr>
              <a:buNone/>
            </a:pPr>
            <a:r>
              <a:rPr lang="ru-RU" sz="2000" dirty="0" smtClean="0"/>
              <a:t>     Существует также ряд других факторов, влияющих на уменьшение нормы национальных сбережений. Некоторые видят причины в </a:t>
            </a:r>
            <a:r>
              <a:rPr lang="ru-RU" sz="2000" i="1" dirty="0" smtClean="0"/>
              <a:t>инфляции</a:t>
            </a:r>
            <a:r>
              <a:rPr lang="ru-RU" sz="2000" dirty="0" smtClean="0"/>
              <a:t>, которая возникла в начале 70-х и длилась до начала 80-х годов. Однако сбережения продолжали непрерывно сокращаться, даже после прекращения инфляции во второй половине 80-х. Другие утверждают, что стимулы к сбережению ослабли из-за высоких налоговых ставок и низких доходов от сбережений после уплаты налогов; но даже в этом случае возникает вопрос, почему сбережения не возросли даже после снижения налогов и роста реальных процентных ставок в 80-е годы. Есть ученые, которые считают, что причиной являются демографические изменения, вызвавшие старение населения . Как правило, пожилые люди резко сокращают свои сбережения, а то и вовсе начинают жить за счет предыдущих накоплений.</a:t>
            </a:r>
          </a:p>
          <a:p>
            <a:pPr>
              <a:buNone/>
            </a:pPr>
            <a:endParaRPr lang="ru-RU" sz="2000" i="1" u="sng" dirty="0" smtClean="0"/>
          </a:p>
          <a:p>
            <a:endParaRPr lang="ru-RU" sz="2000" i="1" u="sng"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83568" y="2073610"/>
            <a:ext cx="7944719" cy="4786346"/>
          </a:xfrm>
        </p:spPr>
        <p:txBody>
          <a:bodyPr>
            <a:noAutofit/>
          </a:bodyPr>
          <a:lstStyle/>
          <a:p>
            <a:pPr>
              <a:buNone/>
            </a:pPr>
            <a:r>
              <a:rPr lang="ru-RU" sz="1900" dirty="0" smtClean="0"/>
              <a:t>        		Вторым важным компонентом частных расходов являются инвестиции, т.е. вложение средств в долгосрочные проекты.  Инвестиции играют две роли в макроэкономике. Во-первых, поскольку они — большой и изменчивый компонент расходов, резкие увеличения или уменьшения инвестиций могут оказывать огромное воздействие на совокупный спрос; а изменения последнего, в свою очередь, влияют на выпуск и занятость. Кроме того, инвестиции приводят к накоплению капитала. В конечном итоге экономическое обоснование инвестиций сводится к росту их экономической эффективности и обеспечивает их экономический рост в длительном периоде.  </a:t>
            </a:r>
          </a:p>
          <a:p>
            <a:pPr>
              <a:buNone/>
            </a:pPr>
            <a:r>
              <a:rPr lang="ru-RU" sz="1900" dirty="0" smtClean="0"/>
              <a:t>		Таким образом, инвестиции играют двоякую роль, воздействуя в коротком периоде на выпуск через совокупный спрос, и в длительном периоде на рост выпуска через влияние образования капитала на потенциальный выпуск и совокупное предложение.</a:t>
            </a:r>
          </a:p>
          <a:p>
            <a:pPr>
              <a:buNone/>
            </a:pPr>
            <a:endParaRPr lang="ru-RU" sz="1400" dirty="0"/>
          </a:p>
        </p:txBody>
      </p:sp>
      <p:sp>
        <p:nvSpPr>
          <p:cNvPr id="3" name="Заголовок 2"/>
          <p:cNvSpPr>
            <a:spLocks noGrp="1"/>
          </p:cNvSpPr>
          <p:nvPr>
            <p:ph type="title"/>
          </p:nvPr>
        </p:nvSpPr>
        <p:spPr/>
        <p:txBody>
          <a:bodyPr/>
          <a:lstStyle/>
          <a:p>
            <a:r>
              <a:rPr lang="ru-RU" dirty="0" smtClean="0"/>
              <a:t>Инвестиции</a:t>
            </a:r>
            <a:endParaRPr lang="ru-RU"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699247" y="2248347"/>
            <a:ext cx="3515563" cy="3877815"/>
          </a:xfrm>
        </p:spPr>
        <p:txBody>
          <a:bodyPr>
            <a:normAutofit lnSpcReduction="10000"/>
          </a:bodyPr>
          <a:lstStyle/>
          <a:p>
            <a:pPr marL="0" indent="0" algn="just"/>
            <a:r>
              <a:rPr lang="ru-RU" sz="1600" dirty="0"/>
              <a:t>До того </a:t>
            </a:r>
            <a:r>
              <a:rPr lang="ru-RU" sz="1600" dirty="0" smtClean="0"/>
              <a:t>как </a:t>
            </a:r>
            <a:r>
              <a:rPr lang="ru-RU" sz="1600" dirty="0"/>
              <a:t>мы рассмотрим факторы, влияющие на </a:t>
            </a:r>
            <a:r>
              <a:rPr lang="ru-RU" sz="1600" dirty="0" smtClean="0"/>
              <a:t>потребление </a:t>
            </a:r>
            <a:r>
              <a:rPr lang="ru-RU" sz="1600" dirty="0"/>
              <a:t>и сбережения, нам следует изучить </a:t>
            </a:r>
            <a:r>
              <a:rPr lang="ru-RU" sz="1600" dirty="0" smtClean="0"/>
              <a:t>структуру индивидуальных </a:t>
            </a:r>
            <a:r>
              <a:rPr lang="ru-RU" sz="1600" dirty="0"/>
              <a:t>расходов. Только после этого мы сможем перейти к изучению характеристик совокупного потребления. Как вы </a:t>
            </a:r>
            <a:r>
              <a:rPr lang="ru-RU" sz="1600" dirty="0" smtClean="0"/>
              <a:t>помните, </a:t>
            </a:r>
            <a:r>
              <a:rPr lang="ru-RU" sz="1600" dirty="0"/>
              <a:t>потребление домашних хозяйств </a:t>
            </a:r>
            <a:r>
              <a:rPr lang="ru-RU" sz="1600" dirty="0" smtClean="0"/>
              <a:t>– </a:t>
            </a:r>
            <a:r>
              <a:rPr lang="ru-RU" sz="1600" dirty="0"/>
              <a:t>это расходы на покупку конечных товаров и услуг для </a:t>
            </a:r>
            <a:r>
              <a:rPr lang="ru-RU" sz="1600" dirty="0" smtClean="0"/>
              <a:t>удовлетворения </a:t>
            </a:r>
            <a:r>
              <a:rPr lang="ru-RU" sz="1600" dirty="0"/>
              <a:t>собственных потребностей. Сбережения домашних </a:t>
            </a:r>
            <a:r>
              <a:rPr lang="ru-RU" sz="1600" dirty="0" smtClean="0"/>
              <a:t>хозяйств </a:t>
            </a:r>
            <a:r>
              <a:rPr lang="ru-RU" sz="1600" dirty="0"/>
              <a:t>также могут рассматриваться как часть располагаемого д</a:t>
            </a:r>
            <a:r>
              <a:rPr lang="ru-RU" sz="1600" dirty="0" smtClean="0"/>
              <a:t>охода</a:t>
            </a:r>
            <a:r>
              <a:rPr lang="ru-RU" sz="1600" dirty="0"/>
              <a:t>, </a:t>
            </a:r>
            <a:r>
              <a:rPr lang="ru-RU" sz="1600" dirty="0" smtClean="0"/>
              <a:t>который </a:t>
            </a:r>
            <a:r>
              <a:rPr lang="ru-RU" sz="1600" dirty="0"/>
              <a:t>не расходуется на потребление</a:t>
            </a:r>
            <a:r>
              <a:rPr lang="ru-RU" sz="1600" dirty="0" smtClean="0"/>
              <a:t>.</a:t>
            </a:r>
          </a:p>
        </p:txBody>
      </p:sp>
      <p:sp>
        <p:nvSpPr>
          <p:cNvPr id="2" name="Заголовок 1"/>
          <p:cNvSpPr>
            <a:spLocks noGrp="1"/>
          </p:cNvSpPr>
          <p:nvPr>
            <p:ph type="title"/>
          </p:nvPr>
        </p:nvSpPr>
        <p:spPr/>
        <p:txBody>
          <a:bodyPr/>
          <a:lstStyle/>
          <a:p>
            <a:r>
              <a:rPr lang="ru-RU" sz="4500" dirty="0" smtClean="0"/>
              <a:t>Потребление </a:t>
            </a:r>
            <a:r>
              <a:rPr lang="ru-RU" sz="4500" dirty="0"/>
              <a:t>и сбережения</a:t>
            </a:r>
          </a:p>
        </p:txBody>
      </p:sp>
      <p:pic>
        <p:nvPicPr>
          <p:cNvPr id="4" name="Picture 1029" descr="mainimage(2)"/>
          <p:cNvPicPr>
            <a:picLocks noChangeAspect="1" noChangeArrowheads="1"/>
          </p:cNvPicPr>
          <p:nvPr/>
        </p:nvPicPr>
        <p:blipFill>
          <a:blip r:embed="rId2"/>
          <a:srcRect/>
          <a:stretch>
            <a:fillRect/>
          </a:stretch>
        </p:blipFill>
        <p:spPr bwMode="auto">
          <a:xfrm>
            <a:off x="4500562" y="2928934"/>
            <a:ext cx="3848100" cy="2470150"/>
          </a:xfrm>
          <a:prstGeom prst="rect">
            <a:avLst/>
          </a:prstGeom>
          <a:noFill/>
          <a:ln w="76200">
            <a:solidFill>
              <a:schemeClr val="accent1"/>
            </a:solidFill>
            <a:miter lim="800000"/>
            <a:headEnd/>
            <a:tailEnd/>
          </a:ln>
        </p:spPr>
      </p:pic>
    </p:spTree>
    <p:extLst>
      <p:ext uri="{BB962C8B-B14F-4D97-AF65-F5344CB8AC3E}">
        <p14:creationId xmlns:p14="http://schemas.microsoft.com/office/powerpoint/2010/main" val="333660032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11560" y="2132856"/>
            <a:ext cx="7761184" cy="4896544"/>
          </a:xfrm>
        </p:spPr>
        <p:txBody>
          <a:bodyPr>
            <a:normAutofit fontScale="32500" lnSpcReduction="20000"/>
          </a:bodyPr>
          <a:lstStyle/>
          <a:p>
            <a:pPr>
              <a:buNone/>
            </a:pPr>
            <a:r>
              <a:rPr lang="ru-RU" sz="4300" dirty="0" smtClean="0"/>
              <a:t>       		</a:t>
            </a:r>
            <a:r>
              <a:rPr lang="ru-RU" sz="5500" dirty="0" smtClean="0"/>
              <a:t>При рассмотрении основных детерминантов инвестиций мы сосредоточим внимание на частных внутренних инвестициях </a:t>
            </a:r>
            <a:r>
              <a:rPr lang="en-US" sz="5500" i="1" dirty="0" smtClean="0"/>
              <a:t>I.</a:t>
            </a:r>
            <a:r>
              <a:rPr lang="ru-RU" sz="5500" dirty="0" smtClean="0"/>
              <a:t> Это однако лишь часть общенациональных инвестиций, которые включают и инвестиции в человеческий капитал, посредством обучения и повышения квалификации, и прирост технологического капитала, состоящего в использовании новейших технологий. </a:t>
            </a:r>
            <a:br>
              <a:rPr lang="ru-RU" sz="5500" dirty="0" smtClean="0"/>
            </a:br>
            <a:r>
              <a:rPr lang="ru-RU" sz="5500" dirty="0" smtClean="0"/>
              <a:t>	Рассмотрим основные типы частных внутренних инвестиций. Их можно подразделить на три категории: закупки жилых зданий и сооружений, инвестиции в заводы и оборудование предприятий и прирост товарно-материальных запасов. Приблизительно четвертая часть всех инвестиций приходится на жилищное строительство, одна двадцатая—на изменение запасов, а остальная часть, примерно 70%  от суммы всех инвестиций, осуществляемых в последние годы, — это инвестиции в здания, сооружения, машины и оборудование.  </a:t>
            </a:r>
          </a:p>
          <a:p>
            <a:pPr>
              <a:buNone/>
            </a:pPr>
            <a:r>
              <a:rPr lang="ru-RU" sz="5500" dirty="0" smtClean="0"/>
              <a:t>         Почему предприятия инвестируют? Прежде всего, они делают капитальные вложения, когда ожидают, что такое действие принесет им прибыль, т.е., их доход от инвестиций будет больше издержек. Исходя из этого, можно выделить три фактора, определяющих размеры инвестиций: доход, издержки и ожидания.</a:t>
            </a:r>
          </a:p>
          <a:p>
            <a:endParaRPr lang="ru-RU" sz="5500" dirty="0"/>
          </a:p>
        </p:txBody>
      </p:sp>
      <p:sp>
        <p:nvSpPr>
          <p:cNvPr id="3" name="Заголовок 2"/>
          <p:cNvSpPr>
            <a:spLocks noGrp="1"/>
          </p:cNvSpPr>
          <p:nvPr>
            <p:ph type="title"/>
          </p:nvPr>
        </p:nvSpPr>
        <p:spPr>
          <a:xfrm>
            <a:off x="688490" y="785794"/>
            <a:ext cx="7756263" cy="838612"/>
          </a:xfrm>
        </p:spPr>
        <p:txBody>
          <a:bodyPr/>
          <a:lstStyle/>
          <a:p>
            <a:r>
              <a:rPr lang="ru-RU" sz="4000" dirty="0" smtClean="0"/>
              <a:t>ДЕТЕРМИНАНТЫ ИНВЕСТИЦИЙ</a:t>
            </a:r>
            <a:r>
              <a:rPr lang="ru-RU" dirty="0" smtClean="0"/>
              <a:t/>
            </a:r>
            <a:br>
              <a:rPr lang="ru-RU" dirty="0" smtClean="0"/>
            </a:br>
            <a:endParaRPr lang="ru-RU"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p:txBody>
          <a:bodyPr>
            <a:normAutofit fontScale="85000" lnSpcReduction="20000"/>
          </a:bodyPr>
          <a:lstStyle/>
          <a:p>
            <a:pPr>
              <a:buNone/>
            </a:pPr>
            <a:r>
              <a:rPr lang="ru-RU" dirty="0" smtClean="0"/>
              <a:t>         Предприятие может получить дополнительный доход от инвестиций,  если  сможет реализовать свою продукцию на большую сумму денег. Это означает, что очень важным детерминантом инвестиций является совокупный уровень выпуска (или ВВП). Если в процессе производства  заводы и фабрики полностью не используются, у предприятий нет необходимости осуществлять новое строительство, и поэтому уровень инвестиций низок. Из этого следует, что инвестиции зависят от выручки, которая определяется состоянием общеэкономической активности. Большинство исследований показывают, что инвестиции очень чувствительны к колебаниям деловой активности, т.е. к деловым циклам. Недавний пример значительного эффекта выпуска наблюдался во время спада деловой активности в 1979-1982 гг., когда объем производства резко сократился, а инвестиции уменьшились на 22%.</a:t>
            </a:r>
            <a:endParaRPr lang="ru-RU" dirty="0"/>
          </a:p>
        </p:txBody>
      </p:sp>
      <p:sp>
        <p:nvSpPr>
          <p:cNvPr id="3" name="Заголовок 2"/>
          <p:cNvSpPr>
            <a:spLocks noGrp="1"/>
          </p:cNvSpPr>
          <p:nvPr>
            <p:ph type="title"/>
          </p:nvPr>
        </p:nvSpPr>
        <p:spPr/>
        <p:txBody>
          <a:bodyPr/>
          <a:lstStyle/>
          <a:p>
            <a:pPr marL="914400" indent="-914400">
              <a:buFont typeface="+mj-lt"/>
              <a:buAutoNum type="arabicPeriod"/>
            </a:pPr>
            <a:r>
              <a:rPr lang="ru-RU" dirty="0" smtClean="0"/>
              <a:t>Доход</a:t>
            </a:r>
            <a:endParaRPr lang="ru-RU"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714348" y="214290"/>
            <a:ext cx="7745505" cy="3877815"/>
          </a:xfrm>
        </p:spPr>
        <p:txBody>
          <a:bodyPr>
            <a:normAutofit/>
          </a:bodyPr>
          <a:lstStyle/>
          <a:p>
            <a:pPr>
              <a:buNone/>
            </a:pPr>
            <a:r>
              <a:rPr lang="ru-RU" sz="1800" dirty="0" smtClean="0"/>
              <a:t>          Одна из значительных теорий динамики инвестиций базируется на</a:t>
            </a:r>
            <a:r>
              <a:rPr lang="ru-RU" sz="1800" b="1" dirty="0" smtClean="0"/>
              <a:t> принципе акселератора.</a:t>
            </a:r>
            <a:r>
              <a:rPr lang="ru-RU" sz="1800" dirty="0" smtClean="0"/>
              <a:t>  Его суть состоит в том, что уровень инвестиций определяется главным образом темпом изменения объемов производства, т.е. уровень инвестиций будет высок, когда выпуск увеличивается, и в то же время, инвестиции будут малы при уменьшении объемов производства.                  </a:t>
            </a:r>
            <a:endParaRPr lang="ru-RU" sz="1800" dirty="0"/>
          </a:p>
        </p:txBody>
      </p:sp>
      <p:pic>
        <p:nvPicPr>
          <p:cNvPr id="4" name="Рисунок 3" descr="23.htm42.jpg"/>
          <p:cNvPicPr>
            <a:picLocks noChangeAspect="1"/>
          </p:cNvPicPr>
          <p:nvPr/>
        </p:nvPicPr>
        <p:blipFill>
          <a:blip r:embed="rId2" cstate="print"/>
          <a:stretch>
            <a:fillRect/>
          </a:stretch>
        </p:blipFill>
        <p:spPr>
          <a:xfrm>
            <a:off x="544261" y="3140968"/>
            <a:ext cx="3950451" cy="3436640"/>
          </a:xfrm>
          <a:prstGeom prst="rect">
            <a:avLst/>
          </a:prstGeom>
        </p:spPr>
      </p:pic>
      <p:sp>
        <p:nvSpPr>
          <p:cNvPr id="5" name="TextBox 4"/>
          <p:cNvSpPr txBox="1"/>
          <p:nvPr/>
        </p:nvSpPr>
        <p:spPr>
          <a:xfrm>
            <a:off x="395536" y="1996981"/>
            <a:ext cx="4247902" cy="1015663"/>
          </a:xfrm>
          <a:prstGeom prst="rect">
            <a:avLst/>
          </a:prstGeom>
          <a:noFill/>
        </p:spPr>
        <p:txBody>
          <a:bodyPr wrap="square" rtlCol="0">
            <a:spAutoFit/>
          </a:bodyPr>
          <a:lstStyle/>
          <a:p>
            <a:r>
              <a:rPr lang="ru-RU" sz="2000" dirty="0" smtClean="0"/>
              <a:t>Рис. 9 Согласно принципу акселератора, инвестиции зависят от изменений выпуска.</a:t>
            </a:r>
            <a:endParaRPr lang="ru-RU" sz="2000" dirty="0"/>
          </a:p>
        </p:txBody>
      </p:sp>
      <p:sp>
        <p:nvSpPr>
          <p:cNvPr id="6" name="TextBox 5"/>
          <p:cNvSpPr txBox="1"/>
          <p:nvPr/>
        </p:nvSpPr>
        <p:spPr>
          <a:xfrm>
            <a:off x="4731042" y="1772816"/>
            <a:ext cx="4161438" cy="5078313"/>
          </a:xfrm>
          <a:prstGeom prst="rect">
            <a:avLst/>
          </a:prstGeom>
          <a:noFill/>
        </p:spPr>
        <p:txBody>
          <a:bodyPr wrap="square" rtlCol="0">
            <a:spAutoFit/>
          </a:bodyPr>
          <a:lstStyle/>
          <a:p>
            <a:r>
              <a:rPr lang="ru-RU" dirty="0" smtClean="0"/>
              <a:t>Рис. 9 показывает чувствительность инвестиций к изменениям выпуска. На горизонтальной оси отложено изменение выпуска (измеренное как отношение фактического выпуска к потенциальному), а на вертикальной оси — отношение инвестиций к ВВП. Согласно этому рисунку, в самом деле существует связь между изменением выпуска и инвестициями: увеличение фактического выпуска на 5% по отношению к потенциальному приводит к росту доли инвестиций в ВВП от 1%до 2%. Но существуют и другие факторы, влияющие на инвестиции. Самые крайние левые точки соответствуют глубокой депрессии, имевшей место в 1982 году. </a:t>
            </a:r>
            <a:endParaRPr lang="ru-RU"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99247" y="2248347"/>
            <a:ext cx="8230471" cy="4895429"/>
          </a:xfrm>
        </p:spPr>
        <p:txBody>
          <a:bodyPr>
            <a:normAutofit/>
          </a:bodyPr>
          <a:lstStyle/>
          <a:p>
            <a:pPr>
              <a:buNone/>
            </a:pPr>
            <a:r>
              <a:rPr lang="ru-RU" dirty="0" smtClean="0"/>
              <a:t>         </a:t>
            </a:r>
            <a:r>
              <a:rPr lang="ru-RU" sz="1900" dirty="0" smtClean="0"/>
              <a:t>Не менее важным фактором. определяющим уровень инве­стиций. являются издержки инвестирования. В связи с тем, что инвестиционные товары используются в течение доволь­но продолжительного периода времени, расчет изде</a:t>
            </a:r>
            <a:r>
              <a:rPr lang="ru-RU" sz="1900" strike="sngStrike" dirty="0" smtClean="0"/>
              <a:t>рж</a:t>
            </a:r>
            <a:r>
              <a:rPr lang="ru-RU" sz="1900" dirty="0" smtClean="0"/>
              <a:t>ек ин­вестирования значительно сложнее, чем определение издер­жек производства других товаров, таких как каменный уголь или пшеница. Поскольку купленный товар не пользуется мно­го лет, нам следует рассчитать стоимость капитала, используя  ставку процента по кредиту и налоги, которые взимаются с доходов предпринимателей.</a:t>
            </a:r>
          </a:p>
          <a:p>
            <a:pPr>
              <a:buNone/>
            </a:pPr>
            <a:r>
              <a:rPr lang="ru-RU" sz="1900" dirty="0" smtClean="0"/>
              <a:t>         Здесь, прежде всего, нужно учесть, что инвесторы для закупки капитальных благ часто берут займы (используя рынки долговых обязательств или других ценных бумаг). Выясним каковы издержки заимствования. Оказывается, они равны ставке процента по заемным средствам.</a:t>
            </a:r>
          </a:p>
          <a:p>
            <a:pPr>
              <a:buNone/>
            </a:pPr>
            <a:endParaRPr lang="ru-RU" sz="1900" dirty="0"/>
          </a:p>
        </p:txBody>
      </p:sp>
      <p:sp>
        <p:nvSpPr>
          <p:cNvPr id="3" name="Заголовок 2"/>
          <p:cNvSpPr>
            <a:spLocks noGrp="1"/>
          </p:cNvSpPr>
          <p:nvPr>
            <p:ph type="title"/>
          </p:nvPr>
        </p:nvSpPr>
        <p:spPr/>
        <p:txBody>
          <a:bodyPr/>
          <a:lstStyle/>
          <a:p>
            <a:r>
              <a:rPr lang="ru-RU" dirty="0" smtClean="0"/>
              <a:t>2. Издержки</a:t>
            </a:r>
            <a:endParaRPr lang="ru-RU"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642910" y="428604"/>
            <a:ext cx="7745505" cy="5429288"/>
          </a:xfrm>
        </p:spPr>
        <p:txBody>
          <a:bodyPr>
            <a:normAutofit fontScale="77500" lnSpcReduction="20000"/>
          </a:bodyPr>
          <a:lstStyle/>
          <a:p>
            <a:pPr>
              <a:buNone/>
            </a:pPr>
            <a:r>
              <a:rPr lang="ru-RU" sz="2900" dirty="0" smtClean="0"/>
              <a:t>          Процентная ставка — это цена, уплаченная за временное использование денег. Например, вы должны заплатить 13%, чтобы получить возможность взять кредит в сумме 1 000 долл. на год. По отношению к семье, покупающей дом, ставка процента, а  соответственно и издержки, равны ставке процента по за­кладной.</a:t>
            </a:r>
          </a:p>
          <a:p>
            <a:pPr>
              <a:buNone/>
            </a:pPr>
            <a:r>
              <a:rPr lang="ru-RU" sz="2900" dirty="0" smtClean="0"/>
              <a:t>         С целью воздействия на инвестиции в тех или иных секторах экономики федеральное правительство часто использует налогово-бюджетную политику. В связи с тем, что федеральный налог на прибыли корпораций составляет 34 процента с каждого доллара прибыли, значительно снижаются стимулы к ин­вестициям в корпоративном секторе. Вместе с тем, государство снижает налоговые ставки в </a:t>
            </a:r>
            <a:r>
              <a:rPr lang="ru-RU" sz="2900" dirty="0" err="1" smtClean="0"/>
              <a:t>газо</a:t>
            </a:r>
            <a:r>
              <a:rPr lang="ru-RU" sz="2900" dirty="0" smtClean="0"/>
              <a:t> и нефтедобывающих от­раслях, увеличивая таким образом выпуск в этих сферах экономики. Изменение уровня налогообложения в различных сек­торах или даже в различных странах оказывает значительное воздействие на инвестиционную активность компаний, целью деятельности которых является прибыль.</a:t>
            </a:r>
          </a:p>
          <a:p>
            <a:pPr>
              <a:buNone/>
            </a:pPr>
            <a:endParaRPr lang="ru-RU" dirty="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p:txBody>
          <a:bodyPr>
            <a:normAutofit fontScale="92500"/>
          </a:bodyPr>
          <a:lstStyle/>
          <a:p>
            <a:pPr marL="9525" indent="346075">
              <a:buNone/>
            </a:pPr>
            <a:r>
              <a:rPr lang="ru-RU" dirty="0"/>
              <a:t>Следующим фактором</a:t>
            </a:r>
            <a:r>
              <a:rPr lang="ru-RU" dirty="0" smtClean="0"/>
              <a:t>, определяющим поведение инвестиций, </a:t>
            </a:r>
            <a:r>
              <a:rPr lang="ru-RU" dirty="0"/>
              <a:t>являются ожидания и </a:t>
            </a:r>
            <a:r>
              <a:rPr lang="ru-RU" dirty="0" smtClean="0"/>
              <a:t>надежность бизнеса. </a:t>
            </a:r>
            <a:r>
              <a:rPr lang="ru-RU" dirty="0"/>
              <a:t>Инвестиции —это прежде всего азартная игра, основанная на прогнозе будущих событий; это пари на превышение </a:t>
            </a:r>
            <a:r>
              <a:rPr lang="ru-RU" dirty="0" smtClean="0"/>
              <a:t>доходов </a:t>
            </a:r>
            <a:r>
              <a:rPr lang="ru-RU" dirty="0"/>
              <a:t>от капиталовложений издержек инвестирования. Если предприниматели полагают, что </a:t>
            </a:r>
            <a:r>
              <a:rPr lang="ru-RU" dirty="0" smtClean="0"/>
              <a:t>в будущем в Японии произойдет ухудшение экономической ситуации,  например, начнется депрессия, то </a:t>
            </a:r>
            <a:r>
              <a:rPr lang="ru-RU" dirty="0"/>
              <a:t>они откажутся вкладывать </a:t>
            </a:r>
            <a:r>
              <a:rPr lang="ru-RU" dirty="0" smtClean="0"/>
              <a:t>деньги. </a:t>
            </a:r>
            <a:r>
              <a:rPr lang="ru-RU" dirty="0"/>
              <a:t>Напротив, если </a:t>
            </a:r>
            <a:r>
              <a:rPr lang="ru-RU" dirty="0" smtClean="0"/>
              <a:t>предприниматели надеются на оживление в ближайшем будущем деловой активности, они </a:t>
            </a:r>
            <a:r>
              <a:rPr lang="ru-RU" dirty="0"/>
              <a:t>начнут планировать строительство новых заводов.</a:t>
            </a:r>
          </a:p>
        </p:txBody>
      </p:sp>
      <p:sp>
        <p:nvSpPr>
          <p:cNvPr id="3" name="Заголовок 2"/>
          <p:cNvSpPr>
            <a:spLocks noGrp="1"/>
          </p:cNvSpPr>
          <p:nvPr>
            <p:ph type="title"/>
          </p:nvPr>
        </p:nvSpPr>
        <p:spPr/>
        <p:txBody>
          <a:bodyPr/>
          <a:lstStyle/>
          <a:p>
            <a:r>
              <a:rPr lang="ru-RU" dirty="0" smtClean="0"/>
              <a:t>3. Ожидания</a:t>
            </a:r>
            <a:endParaRPr lang="ru-RU" dirty="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Текст 4"/>
          <p:cNvSpPr>
            <a:spLocks noGrp="1"/>
          </p:cNvSpPr>
          <p:nvPr>
            <p:ph type="body" sz="half" idx="2"/>
          </p:nvPr>
        </p:nvSpPr>
        <p:spPr>
          <a:xfrm>
            <a:off x="467545" y="260648"/>
            <a:ext cx="7978760" cy="5860453"/>
          </a:xfrm>
        </p:spPr>
        <p:txBody>
          <a:bodyPr/>
          <a:lstStyle/>
          <a:p>
            <a:pPr indent="269875"/>
            <a:r>
              <a:rPr lang="ru-RU" sz="2200" dirty="0"/>
              <a:t>Таким образом, инвестиционные решения висят на волоске ожиданий и прогнозов будущих событий. Но, как сказал один умный человек: «Предсказание — опасная вещь, особенно в отношении будущего». Бизнесмены тратят много энергии, анализируя инвестиции и пытаясь уменьшить неопределенность, связанную с этими инвестициями.</a:t>
            </a:r>
          </a:p>
          <a:p>
            <a:pPr indent="269875"/>
            <a:r>
              <a:rPr lang="ru-RU" sz="2200" dirty="0" smtClean="0"/>
              <a:t>Теперь подведем итоги всему, что было сказано о факторах, </a:t>
            </a:r>
            <a:r>
              <a:rPr lang="ru-RU" sz="2200" dirty="0"/>
              <a:t>лежащих в основе инвестиционных </a:t>
            </a:r>
            <a:r>
              <a:rPr lang="ru-RU" sz="2200" dirty="0" smtClean="0"/>
              <a:t>решений.</a:t>
            </a:r>
          </a:p>
          <a:p>
            <a:pPr indent="269875"/>
            <a:r>
              <a:rPr lang="ru-RU" sz="2200" i="1" dirty="0" smtClean="0"/>
              <a:t>Инвестиции осуществляются с целью получения прибыли. Поскольку </a:t>
            </a:r>
            <a:r>
              <a:rPr lang="ru-RU" sz="2200" i="1" dirty="0"/>
              <a:t>капитальные товары используются в течение многих лет, инвестиционные решения зависят </a:t>
            </a:r>
            <a:r>
              <a:rPr lang="ru-RU" sz="2200" i="1" dirty="0" smtClean="0"/>
              <a:t>от </a:t>
            </a:r>
            <a:r>
              <a:rPr lang="ru-RU" sz="2400" i="1" dirty="0" smtClean="0"/>
              <a:t>следующих </a:t>
            </a:r>
            <a:r>
              <a:rPr lang="ru-RU" sz="2400" i="1" dirty="0"/>
              <a:t>факторов</a:t>
            </a:r>
            <a:r>
              <a:rPr lang="ru-RU" sz="2200" i="1" dirty="0" smtClean="0"/>
              <a:t>: спроса </a:t>
            </a:r>
            <a:r>
              <a:rPr lang="ru-RU" sz="2200" i="1" dirty="0"/>
              <a:t>на выпуск, производимый за счет новых капиталовложений; </a:t>
            </a:r>
            <a:r>
              <a:rPr lang="ru-RU" sz="2200" i="1" dirty="0" smtClean="0"/>
              <a:t>процентных </a:t>
            </a:r>
            <a:r>
              <a:rPr lang="ru-RU" sz="2200" i="1" dirty="0"/>
              <a:t>ставок и налогов, влияющих на издержки инвестиций и </a:t>
            </a:r>
            <a:r>
              <a:rPr lang="ru-RU" sz="2200" i="1" dirty="0" smtClean="0"/>
              <a:t>ожиданий </a:t>
            </a:r>
            <a:r>
              <a:rPr lang="ru-RU" sz="2200" i="1" dirty="0"/>
              <a:t>бизнесменов по поводу состояния экономики.</a:t>
            </a:r>
            <a:endParaRPr lang="ru-RU" sz="2200" dirty="0"/>
          </a:p>
          <a:p>
            <a:pPr marR="88900" indent="269875" algn="just">
              <a:lnSpc>
                <a:spcPts val="1080"/>
              </a:lnSpc>
              <a:spcBef>
                <a:spcPts val="600"/>
              </a:spcBef>
              <a:spcAft>
                <a:spcPts val="0"/>
              </a:spcAft>
            </a:pPr>
            <a:endParaRPr lang="ru-RU" dirty="0"/>
          </a:p>
        </p:txBody>
      </p:sp>
    </p:spTree>
    <p:extLst>
      <p:ext uri="{BB962C8B-B14F-4D97-AF65-F5344CB8AC3E}">
        <p14:creationId xmlns:p14="http://schemas.microsoft.com/office/powerpoint/2010/main" val="273115974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Объект 5"/>
          <p:cNvSpPr>
            <a:spLocks noGrp="1"/>
          </p:cNvSpPr>
          <p:nvPr>
            <p:ph idx="1"/>
          </p:nvPr>
        </p:nvSpPr>
        <p:spPr/>
        <p:txBody>
          <a:bodyPr>
            <a:normAutofit fontScale="62500" lnSpcReduction="20000"/>
          </a:bodyPr>
          <a:lstStyle/>
          <a:p>
            <a:pPr marL="0" indent="0">
              <a:buNone/>
            </a:pPr>
            <a:r>
              <a:rPr lang="ru-RU" sz="3100" dirty="0"/>
              <a:t>Анализируя факторы, влияющие на инвестиционную активность, мы сосредоточили наше внимание на зависимости ставки процента от уровня инвестиций. Эта связь имеет решающее значение при принятии инвестиционных решений, поскольку с ее помощью государство воздействует на уровень инвестиций, изменяя учетную ставку. Соотношение между </a:t>
            </a:r>
            <a:r>
              <a:rPr lang="ru-RU" sz="3100" dirty="0" smtClean="0"/>
              <a:t>процентными </a:t>
            </a:r>
            <a:r>
              <a:rPr lang="ru-RU" sz="3100" dirty="0"/>
              <a:t>ставками и инвестициями можно </a:t>
            </a:r>
            <a:r>
              <a:rPr lang="ru-RU" sz="3100" dirty="0" smtClean="0"/>
              <a:t>проиллюстрировать </a:t>
            </a:r>
            <a:r>
              <a:rPr lang="ru-RU" sz="3100" dirty="0"/>
              <a:t>с помощью </a:t>
            </a:r>
            <a:r>
              <a:rPr lang="ru-RU" sz="3100" i="1" dirty="0"/>
              <a:t>кривой спроса на инвестиции</a:t>
            </a:r>
            <a:r>
              <a:rPr lang="ru-RU" sz="3100" dirty="0"/>
              <a:t>.</a:t>
            </a:r>
          </a:p>
          <a:p>
            <a:pPr marL="0" indent="0">
              <a:buNone/>
            </a:pPr>
            <a:r>
              <a:rPr lang="ru-RU" sz="3100" dirty="0" smtClean="0"/>
              <a:t>	Сначала </a:t>
            </a:r>
            <a:r>
              <a:rPr lang="ru-RU" sz="3100" dirty="0"/>
              <a:t>рассмотрим упрощенную ситуацию, предположив, что предприятия могут вкладывать средства в различные проекты: А, В, </a:t>
            </a:r>
            <a:r>
              <a:rPr lang="ru-RU" sz="3100" dirty="0" smtClean="0"/>
              <a:t>С и </a:t>
            </a:r>
            <a:r>
              <a:rPr lang="ru-RU" sz="3100" dirty="0"/>
              <a:t>т.д. до Н включительно. Их инвестиции </a:t>
            </a:r>
            <a:r>
              <a:rPr lang="ru-RU" sz="3100" dirty="0" smtClean="0"/>
              <a:t>принесут доход </a:t>
            </a:r>
            <a:r>
              <a:rPr lang="ru-RU" sz="3100" dirty="0"/>
              <a:t>в настолько далеком будущем (например, вложения в электростанции или производственные здания), что мы можем игнорировать необходимость замещения выбывшего капитала. Далее, предположим, что эти капиталовложения приносят ежегодно чистый доход и что нет инфляции. В частности в табл. </a:t>
            </a:r>
            <a:r>
              <a:rPr lang="ru-RU" sz="3100" dirty="0" smtClean="0"/>
              <a:t>5 </a:t>
            </a:r>
            <a:r>
              <a:rPr lang="ru-RU" sz="3100" dirty="0"/>
              <a:t>представлены данные по каждому из </a:t>
            </a:r>
            <a:r>
              <a:rPr lang="ru-RU" sz="3100" dirty="0" smtClean="0"/>
              <a:t>инвестиционных </a:t>
            </a:r>
            <a:r>
              <a:rPr lang="ru-RU" sz="3100" dirty="0"/>
              <a:t>проектов.</a:t>
            </a:r>
          </a:p>
          <a:p>
            <a:endParaRPr lang="ru-RU" dirty="0"/>
          </a:p>
        </p:txBody>
      </p:sp>
      <p:sp>
        <p:nvSpPr>
          <p:cNvPr id="5" name="Заголовок 4"/>
          <p:cNvSpPr>
            <a:spLocks noGrp="1"/>
          </p:cNvSpPr>
          <p:nvPr>
            <p:ph type="title"/>
          </p:nvPr>
        </p:nvSpPr>
        <p:spPr/>
        <p:txBody>
          <a:bodyPr/>
          <a:lstStyle/>
          <a:p>
            <a:r>
              <a:rPr lang="ru-RU" dirty="0"/>
              <a:t>КРИВАЯ СПРОСА НА ИНВЕСТИЦИИ</a:t>
            </a:r>
          </a:p>
        </p:txBody>
      </p:sp>
    </p:spTree>
    <p:extLst>
      <p:ext uri="{BB962C8B-B14F-4D97-AF65-F5344CB8AC3E}">
        <p14:creationId xmlns:p14="http://schemas.microsoft.com/office/powerpoint/2010/main" val="2796450637"/>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Объект 3"/>
          <p:cNvGraphicFramePr>
            <a:graphicFrameLocks noGrp="1"/>
          </p:cNvGraphicFramePr>
          <p:nvPr>
            <p:ph idx="4294967295"/>
            <p:extLst>
              <p:ext uri="{D42A27DB-BD31-4B8C-83A1-F6EECF244321}">
                <p14:modId xmlns:p14="http://schemas.microsoft.com/office/powerpoint/2010/main" val="3370285878"/>
              </p:ext>
            </p:extLst>
          </p:nvPr>
        </p:nvGraphicFramePr>
        <p:xfrm>
          <a:off x="539553" y="2276872"/>
          <a:ext cx="8136904" cy="4371340"/>
        </p:xfrm>
        <a:graphic>
          <a:graphicData uri="http://schemas.openxmlformats.org/drawingml/2006/table">
            <a:tbl>
              <a:tblPr/>
              <a:tblGrid>
                <a:gridCol w="1477685"/>
                <a:gridCol w="979715"/>
                <a:gridCol w="922920"/>
                <a:gridCol w="1405677"/>
                <a:gridCol w="851925"/>
                <a:gridCol w="1249491"/>
                <a:gridCol w="1249491"/>
              </a:tblGrid>
              <a:tr h="383870">
                <a:tc>
                  <a:txBody>
                    <a:bodyPr/>
                    <a:lstStyle/>
                    <a:p>
                      <a:pPr algn="l">
                        <a:spcBef>
                          <a:spcPts val="100"/>
                        </a:spcBef>
                      </a:pPr>
                      <a:r>
                        <a:rPr lang="ru-RU" sz="800" b="1" dirty="0">
                          <a:effectLst/>
                          <a:latin typeface="Arial"/>
                        </a:rPr>
                        <a:t>(1)</a:t>
                      </a:r>
                      <a:endParaRPr lang="ru-RU" sz="1800" dirty="0">
                        <a:effectLst/>
                      </a:endParaRPr>
                    </a:p>
                    <a:p>
                      <a:pPr algn="l">
                        <a:spcBef>
                          <a:spcPts val="100"/>
                        </a:spcBef>
                      </a:pPr>
                      <a:r>
                        <a:rPr lang="ru-RU" sz="1800" dirty="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100"/>
                        </a:spcBef>
                      </a:pPr>
                      <a:r>
                        <a:rPr lang="ru-RU" sz="800" b="1" dirty="0">
                          <a:effectLst/>
                          <a:latin typeface="Arial"/>
                        </a:rPr>
                        <a:t>(2)</a:t>
                      </a:r>
                      <a:endParaRPr lang="ru-RU" sz="1800" dirty="0">
                        <a:effectLst/>
                      </a:endParaRPr>
                    </a:p>
                    <a:p>
                      <a:pPr algn="l">
                        <a:spcBef>
                          <a:spcPts val="100"/>
                        </a:spcBef>
                      </a:pPr>
                      <a:r>
                        <a:rPr lang="ru-RU" sz="1800" dirty="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100"/>
                        </a:spcBef>
                      </a:pPr>
                      <a:r>
                        <a:rPr lang="ru-RU" sz="800" b="1" dirty="0">
                          <a:effectLst/>
                          <a:latin typeface="Arial"/>
                        </a:rPr>
                        <a:t>(3)</a:t>
                      </a:r>
                      <a:endParaRPr lang="ru-RU" sz="1800" dirty="0">
                        <a:effectLst/>
                      </a:endParaRPr>
                    </a:p>
                    <a:p>
                      <a:pPr algn="l">
                        <a:spcBef>
                          <a:spcPts val="100"/>
                        </a:spcBef>
                      </a:pPr>
                      <a:r>
                        <a:rPr lang="ru-RU" sz="1800" dirty="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100"/>
                        </a:spcBef>
                      </a:pPr>
                      <a:r>
                        <a:rPr lang="ru-RU" sz="800" b="1">
                          <a:effectLst/>
                          <a:latin typeface="Arial"/>
                        </a:rPr>
                        <a:t>(4)</a:t>
                      </a:r>
                      <a:endParaRPr lang="ru-RU" sz="1800">
                        <a:effectLst/>
                      </a:endParaRPr>
                    </a:p>
                    <a:p>
                      <a:pPr algn="l">
                        <a:spcBef>
                          <a:spcPts val="1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100"/>
                        </a:spcBef>
                      </a:pPr>
                      <a:r>
                        <a:rPr lang="ru-RU" sz="800" b="1">
                          <a:effectLst/>
                          <a:latin typeface="Arial"/>
                        </a:rPr>
                        <a:t>(5)</a:t>
                      </a:r>
                      <a:endParaRPr lang="ru-RU" sz="1800">
                        <a:effectLst/>
                      </a:endParaRPr>
                    </a:p>
                    <a:p>
                      <a:pPr algn="l">
                        <a:spcBef>
                          <a:spcPts val="1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100"/>
                        </a:spcBef>
                      </a:pPr>
                      <a:r>
                        <a:rPr lang="ru-RU" sz="800" b="1" dirty="0">
                          <a:effectLst/>
                          <a:latin typeface="Arial"/>
                        </a:rPr>
                        <a:t>(6)</a:t>
                      </a:r>
                      <a:endParaRPr lang="ru-RU" sz="1800" dirty="0">
                        <a:effectLst/>
                      </a:endParaRPr>
                    </a:p>
                    <a:p>
                      <a:pPr algn="l">
                        <a:spcBef>
                          <a:spcPts val="100"/>
                        </a:spcBef>
                      </a:pPr>
                      <a:r>
                        <a:rPr lang="ru-RU" sz="1800" dirty="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100"/>
                        </a:spcBef>
                      </a:pPr>
                      <a:r>
                        <a:rPr lang="ru-RU" sz="800" b="1" i="1">
                          <a:effectLst/>
                          <a:latin typeface="Arial"/>
                        </a:rPr>
                        <a:t>т</a:t>
                      </a:r>
                      <a:endParaRPr lang="ru-RU" sz="1800">
                        <a:effectLst/>
                      </a:endParaRPr>
                    </a:p>
                    <a:p>
                      <a:pPr algn="l">
                        <a:spcBef>
                          <a:spcPts val="1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r>
              <a:tr h="622782">
                <a:tc rowSpan="2">
                  <a:txBody>
                    <a:bodyPr/>
                    <a:lstStyle/>
                    <a:p>
                      <a:pPr algn="l">
                        <a:spcBef>
                          <a:spcPts val="200"/>
                        </a:spcBef>
                      </a:pPr>
                      <a:r>
                        <a:rPr lang="ru-RU" sz="800" b="1" dirty="0">
                          <a:effectLst/>
                          <a:latin typeface="Arial"/>
                        </a:rPr>
                        <a:t>Проект</a:t>
                      </a:r>
                      <a:endParaRPr lang="ru-RU" sz="1800" dirty="0">
                        <a:effectLst/>
                      </a:endParaRPr>
                    </a:p>
                    <a:p>
                      <a:pPr algn="l">
                        <a:spcBef>
                          <a:spcPts val="200"/>
                        </a:spcBef>
                      </a:pPr>
                      <a:r>
                        <a:rPr lang="ru-RU" sz="1800" dirty="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rowSpan="2">
                  <a:txBody>
                    <a:bodyPr/>
                    <a:lstStyle/>
                    <a:p>
                      <a:pPr algn="l">
                        <a:spcBef>
                          <a:spcPts val="200"/>
                        </a:spcBef>
                      </a:pPr>
                      <a:r>
                        <a:rPr lang="ru-RU" sz="800" b="1" dirty="0">
                          <a:effectLst/>
                          <a:latin typeface="Arial"/>
                        </a:rPr>
                        <a:t>Суммарные инвестиции в проект (млн. долл.)</a:t>
                      </a:r>
                      <a:endParaRPr lang="ru-RU" sz="1800" dirty="0">
                        <a:effectLst/>
                      </a:endParaRPr>
                    </a:p>
                    <a:p>
                      <a:pPr algn="l">
                        <a:spcBef>
                          <a:spcPts val="200"/>
                        </a:spcBef>
                      </a:pPr>
                      <a:r>
                        <a:rPr lang="ru-RU" sz="1800" dirty="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rowSpan="2">
                  <a:txBody>
                    <a:bodyPr/>
                    <a:lstStyle/>
                    <a:p>
                      <a:pPr marL="76200" algn="ctr">
                        <a:spcBef>
                          <a:spcPts val="200"/>
                        </a:spcBef>
                        <a:spcAft>
                          <a:spcPts val="0"/>
                        </a:spcAft>
                      </a:pPr>
                      <a:r>
                        <a:rPr lang="ru-RU" sz="800" b="1" dirty="0">
                          <a:effectLst/>
                          <a:latin typeface="Arial"/>
                        </a:rPr>
                        <a:t>Годовая выручка на каждые 1000 долл.</a:t>
                      </a:r>
                      <a:endParaRPr lang="ru-RU" sz="1800" dirty="0">
                        <a:effectLst/>
                      </a:endParaRPr>
                    </a:p>
                    <a:p>
                      <a:pPr marL="177800" marR="127000">
                        <a:spcBef>
                          <a:spcPts val="200"/>
                        </a:spcBef>
                        <a:spcAft>
                          <a:spcPts val="0"/>
                        </a:spcAft>
                      </a:pPr>
                      <a:r>
                        <a:rPr lang="ru-RU" sz="800" b="1" dirty="0">
                          <a:effectLst/>
                          <a:latin typeface="Arial"/>
                        </a:rPr>
                        <a:t>проекта (долл.)</a:t>
                      </a:r>
                      <a:endParaRPr lang="ru-RU" sz="1800" dirty="0">
                        <a:effectLst/>
                      </a:endParaRPr>
                    </a:p>
                    <a:p>
                      <a:pPr marL="177800" marR="127000">
                        <a:spcBef>
                          <a:spcPts val="200"/>
                        </a:spcBef>
                        <a:spcAft>
                          <a:spcPts val="0"/>
                        </a:spcAft>
                      </a:pPr>
                      <a:r>
                        <a:rPr lang="ru-RU" sz="1800" dirty="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200"/>
                        </a:spcBef>
                      </a:pPr>
                      <a:r>
                        <a:rPr lang="ru-RU" sz="800" b="1">
                          <a:effectLst/>
                          <a:latin typeface="Arial"/>
                        </a:rPr>
                        <a:t>Издержки на каждые проекта при годовой ставке</a:t>
                      </a:r>
                      <a:endParaRPr lang="ru-RU" sz="1800">
                        <a:effectLst/>
                      </a:endParaRPr>
                    </a:p>
                    <a:p>
                      <a:pPr algn="l">
                        <a:spcBef>
                          <a:spcPts val="200"/>
                        </a:spcBef>
                      </a:pPr>
                      <a:r>
                        <a:rPr lang="ru-RU" sz="180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200"/>
                        </a:spcBef>
                      </a:pPr>
                      <a:r>
                        <a:rPr lang="ru-RU" sz="800" b="1">
                          <a:effectLst/>
                          <a:latin typeface="Arial"/>
                        </a:rPr>
                        <a:t>1000 долл. процентной</a:t>
                      </a:r>
                      <a:endParaRPr lang="ru-RU" sz="1800">
                        <a:effectLst/>
                      </a:endParaRPr>
                    </a:p>
                    <a:p>
                      <a:pPr algn="l">
                        <a:spcBef>
                          <a:spcPts val="200"/>
                        </a:spcBef>
                      </a:pPr>
                      <a:r>
                        <a:rPr lang="ru-RU" sz="180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200"/>
                        </a:spcBef>
                      </a:pPr>
                      <a:r>
                        <a:rPr lang="ru-RU" sz="800" b="1">
                          <a:effectLst/>
                          <a:latin typeface="Arial"/>
                        </a:rPr>
                        <a:t>Годовая чг каждые 100С под годовую</a:t>
                      </a:r>
                      <a:endParaRPr lang="ru-RU" sz="1800">
                        <a:effectLst/>
                      </a:endParaRPr>
                    </a:p>
                    <a:p>
                      <a:pPr algn="l">
                        <a:spcBef>
                          <a:spcPts val="200"/>
                        </a:spcBef>
                      </a:pPr>
                      <a:r>
                        <a:rPr lang="ru-RU" sz="180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200"/>
                        </a:spcBef>
                      </a:pPr>
                      <a:r>
                        <a:rPr lang="ru-RU" sz="800" b="1">
                          <a:effectLst/>
                          <a:latin typeface="Arial"/>
                        </a:rPr>
                        <a:t>•стая прибыль на (долл., вложенные процентную ставку</a:t>
                      </a:r>
                      <a:endParaRPr lang="ru-RU" sz="1800">
                        <a:effectLst/>
                      </a:endParaRPr>
                    </a:p>
                    <a:p>
                      <a:pPr algn="l">
                        <a:spcBef>
                          <a:spcPts val="200"/>
                        </a:spcBef>
                      </a:pPr>
                      <a:r>
                        <a:rPr lang="ru-RU" sz="180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r>
              <a:tr h="397292">
                <a:tc vMerge="1">
                  <a:txBody>
                    <a:bodyPr/>
                    <a:lstStyle/>
                    <a:p>
                      <a:endParaRPr lang="ru-RU"/>
                    </a:p>
                  </a:txBody>
                  <a:tcPr/>
                </a:tc>
                <a:tc vMerge="1">
                  <a:txBody>
                    <a:bodyPr/>
                    <a:lstStyle/>
                    <a:p>
                      <a:endParaRPr lang="ru-RU"/>
                    </a:p>
                  </a:txBody>
                  <a:tcPr/>
                </a:tc>
                <a:tc vMerge="1">
                  <a:txBody>
                    <a:bodyPr/>
                    <a:lstStyle/>
                    <a:p>
                      <a:endParaRPr lang="ru-RU"/>
                    </a:p>
                  </a:txBody>
                  <a:tcPr/>
                </a:tc>
                <a:tc>
                  <a:txBody>
                    <a:bodyPr/>
                    <a:lstStyle/>
                    <a:p>
                      <a:pPr algn="l">
                        <a:spcBef>
                          <a:spcPts val="200"/>
                        </a:spcBef>
                      </a:pPr>
                      <a:r>
                        <a:rPr lang="ru-RU" sz="800" b="1" dirty="0">
                          <a:effectLst/>
                          <a:latin typeface="Arial"/>
                        </a:rPr>
                        <a:t>10% (долл.)</a:t>
                      </a:r>
                      <a:endParaRPr lang="ru-RU" sz="1800" dirty="0">
                        <a:effectLst/>
                      </a:endParaRPr>
                    </a:p>
                    <a:p>
                      <a:pPr algn="l">
                        <a:spcBef>
                          <a:spcPts val="200"/>
                        </a:spcBef>
                      </a:pPr>
                      <a:r>
                        <a:rPr lang="ru-RU" sz="1800" dirty="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spcBef>
                          <a:spcPts val="200"/>
                        </a:spcBef>
                      </a:pPr>
                      <a:r>
                        <a:rPr lang="ru-RU" sz="800" b="1">
                          <a:effectLst/>
                          <a:latin typeface="Arial"/>
                        </a:rPr>
                        <a:t>5% (долл.)</a:t>
                      </a:r>
                      <a:endParaRPr lang="ru-RU" sz="1800">
                        <a:effectLst/>
                      </a:endParaRPr>
                    </a:p>
                    <a:p>
                      <a:pPr algn="l">
                        <a:spcBef>
                          <a:spcPts val="2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spcBef>
                          <a:spcPts val="200"/>
                        </a:spcBef>
                      </a:pPr>
                      <a:r>
                        <a:rPr lang="ru-RU" sz="800" b="1">
                          <a:effectLst/>
                          <a:latin typeface="Arial"/>
                        </a:rPr>
                        <a:t>10% (долл.) (6)=(3)-(4)</a:t>
                      </a:r>
                      <a:endParaRPr lang="ru-RU" sz="1800">
                        <a:effectLst/>
                      </a:endParaRPr>
                    </a:p>
                    <a:p>
                      <a:pPr algn="l">
                        <a:spcBef>
                          <a:spcPts val="2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spcBef>
                          <a:spcPts val="200"/>
                        </a:spcBef>
                      </a:pPr>
                      <a:r>
                        <a:rPr lang="ru-RU" sz="800" b="1">
                          <a:effectLst/>
                          <a:latin typeface="Arial"/>
                        </a:rPr>
                        <a:t>5% (долл.) (7)=(3)-(5)</a:t>
                      </a:r>
                      <a:endParaRPr lang="ru-RU" sz="1800">
                        <a:effectLst/>
                      </a:endParaRPr>
                    </a:p>
                    <a:p>
                      <a:pPr algn="l">
                        <a:spcBef>
                          <a:spcPts val="2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r>
              <a:tr h="397292">
                <a:tc>
                  <a:txBody>
                    <a:bodyPr/>
                    <a:lstStyle/>
                    <a:p>
                      <a:pPr algn="l">
                        <a:spcBef>
                          <a:spcPts val="200"/>
                        </a:spcBef>
                      </a:pPr>
                      <a:r>
                        <a:rPr lang="ru-RU" sz="800" b="1" dirty="0">
                          <a:effectLst/>
                          <a:latin typeface="Arial"/>
                        </a:rPr>
                        <a:t>А В</a:t>
                      </a:r>
                      <a:endParaRPr lang="ru-RU" sz="1800" dirty="0">
                        <a:effectLst/>
                      </a:endParaRPr>
                    </a:p>
                    <a:p>
                      <a:pPr algn="l">
                        <a:spcBef>
                          <a:spcPts val="200"/>
                        </a:spcBef>
                      </a:pPr>
                      <a:r>
                        <a:rPr lang="ru-RU" sz="1800" dirty="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200"/>
                        </a:spcBef>
                      </a:pPr>
                      <a:r>
                        <a:rPr lang="ru-RU" sz="800" b="1">
                          <a:effectLst/>
                          <a:latin typeface="Arial"/>
                        </a:rPr>
                        <a:t>1 4</a:t>
                      </a:r>
                      <a:endParaRPr lang="ru-RU" sz="1800">
                        <a:effectLst/>
                      </a:endParaRPr>
                    </a:p>
                    <a:p>
                      <a:pPr algn="l">
                        <a:spcBef>
                          <a:spcPts val="2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200"/>
                        </a:spcBef>
                      </a:pPr>
                      <a:r>
                        <a:rPr lang="ru-RU" sz="800" b="1">
                          <a:effectLst/>
                          <a:latin typeface="Arial"/>
                        </a:rPr>
                        <a:t>1500 220</a:t>
                      </a:r>
                      <a:endParaRPr lang="ru-RU" sz="1800">
                        <a:effectLst/>
                      </a:endParaRPr>
                    </a:p>
                    <a:p>
                      <a:pPr algn="l">
                        <a:spcBef>
                          <a:spcPts val="2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200"/>
                        </a:spcBef>
                      </a:pPr>
                      <a:r>
                        <a:rPr lang="ru-RU" sz="800" b="1" dirty="0">
                          <a:effectLst/>
                          <a:latin typeface="Arial"/>
                        </a:rPr>
                        <a:t>1»°° 100</a:t>
                      </a:r>
                      <a:endParaRPr lang="ru-RU" sz="1800" dirty="0">
                        <a:effectLst/>
                      </a:endParaRPr>
                    </a:p>
                    <a:p>
                      <a:pPr algn="l">
                        <a:spcBef>
                          <a:spcPts val="200"/>
                        </a:spcBef>
                      </a:pPr>
                      <a:r>
                        <a:rPr lang="ru-RU" sz="1800" dirty="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200"/>
                        </a:spcBef>
                      </a:pPr>
                      <a:r>
                        <a:rPr lang="ru-RU" sz="800" b="1">
                          <a:effectLst/>
                          <a:latin typeface="Arial"/>
                        </a:rPr>
                        <a:t>50 50</a:t>
                      </a:r>
                      <a:endParaRPr lang="ru-RU" sz="1800">
                        <a:effectLst/>
                      </a:endParaRPr>
                    </a:p>
                    <a:p>
                      <a:pPr algn="l">
                        <a:spcBef>
                          <a:spcPts val="2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200"/>
                        </a:spcBef>
                      </a:pPr>
                      <a:r>
                        <a:rPr lang="ru-RU" sz="800" b="1">
                          <a:effectLst/>
                          <a:latin typeface="Arial"/>
                        </a:rPr>
                        <a:t>1400 120</a:t>
                      </a:r>
                      <a:endParaRPr lang="ru-RU" sz="1800">
                        <a:effectLst/>
                      </a:endParaRPr>
                    </a:p>
                    <a:p>
                      <a:pPr algn="l">
                        <a:spcBef>
                          <a:spcPts val="2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c>
                  <a:txBody>
                    <a:bodyPr/>
                    <a:lstStyle/>
                    <a:p>
                      <a:pPr algn="l">
                        <a:spcBef>
                          <a:spcPts val="200"/>
                        </a:spcBef>
                      </a:pPr>
                      <a:r>
                        <a:rPr lang="ru-RU" sz="800" b="1">
                          <a:effectLst/>
                          <a:latin typeface="Arial"/>
                        </a:rPr>
                        <a:t>1450 170</a:t>
                      </a:r>
                      <a:endParaRPr lang="ru-RU" sz="1800">
                        <a:effectLst/>
                      </a:endParaRPr>
                    </a:p>
                    <a:p>
                      <a:pPr algn="l">
                        <a:spcBef>
                          <a:spcPts val="200"/>
                        </a:spcBef>
                      </a:pPr>
                      <a:r>
                        <a:rPr lang="ru-RU" sz="1800">
                          <a:effectLst/>
                        </a:rPr>
                        <a:t> </a:t>
                      </a:r>
                    </a:p>
                  </a:txBody>
                  <a:tcPr marL="21923" marR="21923" marT="0" marB="0">
                    <a:lnL>
                      <a:noFill/>
                    </a:lnL>
                    <a:lnR>
                      <a:noFill/>
                    </a:lnR>
                    <a:lnT w="9525" cap="flat" cmpd="sng" algn="ctr">
                      <a:solidFill>
                        <a:srgbClr val="000000"/>
                      </a:solidFill>
                      <a:prstDash val="solid"/>
                      <a:round/>
                      <a:headEnd type="none" w="med" len="med"/>
                      <a:tailEnd type="none" w="med" len="med"/>
                    </a:lnT>
                    <a:lnB>
                      <a:noFill/>
                    </a:lnB>
                  </a:tcPr>
                </a:tc>
              </a:tr>
              <a:tr h="383870">
                <a:tc>
                  <a:txBody>
                    <a:bodyPr/>
                    <a:lstStyle/>
                    <a:p>
                      <a:pPr algn="l">
                        <a:spcBef>
                          <a:spcPts val="100"/>
                        </a:spcBef>
                      </a:pPr>
                      <a:r>
                        <a:rPr lang="ru-RU" sz="800" b="1">
                          <a:effectLst/>
                          <a:latin typeface="Arial"/>
                        </a:rPr>
                        <a:t>С</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160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dirty="0">
                          <a:effectLst/>
                          <a:latin typeface="Arial"/>
                        </a:rPr>
                        <a:t>100</a:t>
                      </a:r>
                      <a:endParaRPr lang="ru-RU" sz="1800" dirty="0">
                        <a:effectLst/>
                      </a:endParaRPr>
                    </a:p>
                    <a:p>
                      <a:pPr algn="l">
                        <a:spcBef>
                          <a:spcPts val="100"/>
                        </a:spcBef>
                      </a:pPr>
                      <a:r>
                        <a:rPr lang="ru-RU" sz="1800" dirty="0">
                          <a:effectLst/>
                        </a:rPr>
                        <a:t> </a:t>
                      </a:r>
                    </a:p>
                  </a:txBody>
                  <a:tcPr marL="21923" marR="21923" marT="0" marB="0">
                    <a:lnL>
                      <a:noFill/>
                    </a:lnL>
                    <a:lnR>
                      <a:noFill/>
                    </a:lnR>
                    <a:lnT>
                      <a:noFill/>
                    </a:lnT>
                    <a:lnB>
                      <a:noFill/>
                    </a:lnB>
                  </a:tcPr>
                </a:tc>
                <a:tc>
                  <a:txBody>
                    <a:bodyPr/>
                    <a:lstStyle/>
                    <a:p>
                      <a:pPr algn="l">
                        <a:spcBef>
                          <a:spcPts val="100"/>
                        </a:spcBef>
                      </a:pPr>
                      <a:r>
                        <a:rPr lang="ru-RU" sz="800" b="1" dirty="0">
                          <a:effectLst/>
                          <a:latin typeface="Arial"/>
                        </a:rPr>
                        <a:t>50</a:t>
                      </a:r>
                      <a:endParaRPr lang="ru-RU" sz="1800" dirty="0">
                        <a:effectLst/>
                      </a:endParaRPr>
                    </a:p>
                    <a:p>
                      <a:pPr algn="l">
                        <a:spcBef>
                          <a:spcPts val="100"/>
                        </a:spcBef>
                      </a:pPr>
                      <a:r>
                        <a:rPr lang="ru-RU" sz="1800" dirty="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60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110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r>
              <a:tr h="383870">
                <a:tc>
                  <a:txBody>
                    <a:bodyPr/>
                    <a:lstStyle/>
                    <a:p>
                      <a:pPr algn="l">
                        <a:spcBef>
                          <a:spcPts val="100"/>
                        </a:spcBef>
                      </a:pPr>
                      <a:r>
                        <a:rPr lang="en-US" sz="800" b="1">
                          <a:effectLst/>
                          <a:latin typeface="Arial"/>
                        </a:rPr>
                        <a:t>D</a:t>
                      </a:r>
                      <a:endParaRPr lang="en-US" sz="1800">
                        <a:effectLst/>
                      </a:endParaRPr>
                    </a:p>
                    <a:p>
                      <a:pPr algn="l">
                        <a:spcBef>
                          <a:spcPts val="100"/>
                        </a:spcBef>
                      </a:pPr>
                      <a:r>
                        <a:rPr lang="en-US"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130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dirty="0">
                          <a:effectLst/>
                          <a:latin typeface="Arial"/>
                        </a:rPr>
                        <a:t>100</a:t>
                      </a:r>
                      <a:endParaRPr lang="ru-RU" sz="1800" dirty="0">
                        <a:effectLst/>
                      </a:endParaRPr>
                    </a:p>
                    <a:p>
                      <a:pPr algn="l">
                        <a:spcBef>
                          <a:spcPts val="100"/>
                        </a:spcBef>
                      </a:pPr>
                      <a:r>
                        <a:rPr lang="ru-RU" sz="1800" dirty="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50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30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80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r>
              <a:tr h="383870">
                <a:tc>
                  <a:txBody>
                    <a:bodyPr/>
                    <a:lstStyle/>
                    <a:p>
                      <a:pPr algn="l">
                        <a:spcBef>
                          <a:spcPts val="100"/>
                        </a:spcBef>
                      </a:pPr>
                      <a:r>
                        <a:rPr lang="ru-RU" sz="800" b="1">
                          <a:effectLst/>
                          <a:latin typeface="Arial"/>
                        </a:rPr>
                        <a:t>Е</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5</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110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100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dirty="0">
                          <a:effectLst/>
                          <a:latin typeface="Arial"/>
                        </a:rPr>
                        <a:t>50</a:t>
                      </a:r>
                      <a:endParaRPr lang="ru-RU" sz="1800" dirty="0">
                        <a:effectLst/>
                      </a:endParaRPr>
                    </a:p>
                    <a:p>
                      <a:pPr algn="l">
                        <a:spcBef>
                          <a:spcPts val="100"/>
                        </a:spcBef>
                      </a:pPr>
                      <a:r>
                        <a:rPr lang="ru-RU" sz="1800" dirty="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60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r>
              <a:tr h="383870">
                <a:tc>
                  <a:txBody>
                    <a:bodyPr/>
                    <a:lstStyle/>
                    <a:p>
                      <a:pPr algn="l">
                        <a:spcBef>
                          <a:spcPts val="100"/>
                        </a:spcBef>
                      </a:pPr>
                      <a:r>
                        <a:rPr lang="en-US" sz="800" b="1">
                          <a:effectLst/>
                          <a:latin typeface="Arial"/>
                        </a:rPr>
                        <a:t>F</a:t>
                      </a:r>
                      <a:endParaRPr lang="en-US" sz="1800">
                        <a:effectLst/>
                      </a:endParaRPr>
                    </a:p>
                    <a:p>
                      <a:pPr algn="l">
                        <a:spcBef>
                          <a:spcPts val="100"/>
                        </a:spcBef>
                      </a:pPr>
                      <a:r>
                        <a:rPr lang="en-US"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15</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90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100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50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40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r>
              <a:tr h="383870">
                <a:tc>
                  <a:txBody>
                    <a:bodyPr/>
                    <a:lstStyle/>
                    <a:p>
                      <a:pPr algn="l">
                        <a:spcBef>
                          <a:spcPts val="100"/>
                        </a:spcBef>
                      </a:pPr>
                      <a:r>
                        <a:rPr lang="en-US" sz="800" b="1">
                          <a:effectLst/>
                          <a:latin typeface="Arial"/>
                        </a:rPr>
                        <a:t>G</a:t>
                      </a:r>
                      <a:endParaRPr lang="en-US" sz="1800">
                        <a:effectLst/>
                      </a:endParaRPr>
                    </a:p>
                    <a:p>
                      <a:pPr algn="l">
                        <a:spcBef>
                          <a:spcPts val="100"/>
                        </a:spcBef>
                      </a:pPr>
                      <a:r>
                        <a:rPr lang="en-US"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60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100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50.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c>
                  <a:txBody>
                    <a:bodyPr/>
                    <a:lstStyle/>
                    <a:p>
                      <a:pPr algn="l">
                        <a:spcBef>
                          <a:spcPts val="100"/>
                        </a:spcBef>
                      </a:pPr>
                      <a:r>
                        <a:rPr lang="ru-RU" sz="800" b="1" dirty="0">
                          <a:effectLst/>
                          <a:latin typeface="Arial"/>
                        </a:rPr>
                        <a:t>-40</a:t>
                      </a:r>
                      <a:endParaRPr lang="ru-RU" sz="1800" dirty="0">
                        <a:effectLst/>
                      </a:endParaRPr>
                    </a:p>
                    <a:p>
                      <a:pPr algn="l">
                        <a:spcBef>
                          <a:spcPts val="100"/>
                        </a:spcBef>
                      </a:pPr>
                      <a:r>
                        <a:rPr lang="ru-RU" sz="1800" dirty="0">
                          <a:effectLst/>
                        </a:rPr>
                        <a:t> </a:t>
                      </a:r>
                    </a:p>
                  </a:txBody>
                  <a:tcPr marL="21923" marR="21923" marT="0" marB="0">
                    <a:lnL>
                      <a:noFill/>
                    </a:lnL>
                    <a:lnR>
                      <a:noFill/>
                    </a:lnR>
                    <a:lnT>
                      <a:noFill/>
                    </a:lnT>
                    <a:lnB>
                      <a:noFill/>
                    </a:lnB>
                  </a:tcPr>
                </a:tc>
                <a:tc>
                  <a:txBody>
                    <a:bodyPr/>
                    <a:lstStyle/>
                    <a:p>
                      <a:pPr algn="l">
                        <a:spcBef>
                          <a:spcPts val="100"/>
                        </a:spcBef>
                      </a:pPr>
                      <a:r>
                        <a:rPr lang="ru-RU" sz="800" b="1">
                          <a:effectLst/>
                          <a:latin typeface="Arial"/>
                        </a:rPr>
                        <a:t>10</a:t>
                      </a:r>
                      <a:endParaRPr lang="ru-RU" sz="1800">
                        <a:effectLst/>
                      </a:endParaRPr>
                    </a:p>
                    <a:p>
                      <a:pPr algn="l">
                        <a:spcBef>
                          <a:spcPts val="100"/>
                        </a:spcBef>
                      </a:pPr>
                      <a:r>
                        <a:rPr lang="ru-RU" sz="1800">
                          <a:effectLst/>
                        </a:rPr>
                        <a:t> </a:t>
                      </a:r>
                    </a:p>
                  </a:txBody>
                  <a:tcPr marL="21923" marR="21923" marT="0" marB="0">
                    <a:lnL>
                      <a:noFill/>
                    </a:lnL>
                    <a:lnR>
                      <a:noFill/>
                    </a:lnR>
                    <a:lnT>
                      <a:noFill/>
                    </a:lnT>
                    <a:lnB>
                      <a:noFill/>
                    </a:lnB>
                  </a:tcPr>
                </a:tc>
              </a:tr>
              <a:tr h="383870">
                <a:tc>
                  <a:txBody>
                    <a:bodyPr/>
                    <a:lstStyle/>
                    <a:p>
                      <a:pPr algn="l">
                        <a:spcBef>
                          <a:spcPts val="100"/>
                        </a:spcBef>
                      </a:pPr>
                      <a:r>
                        <a:rPr lang="ru-RU" sz="800" b="1">
                          <a:effectLst/>
                          <a:latin typeface="Arial"/>
                        </a:rPr>
                        <a:t>Н</a:t>
                      </a:r>
                      <a:endParaRPr lang="ru-RU" sz="1800">
                        <a:effectLst/>
                      </a:endParaRPr>
                    </a:p>
                    <a:p>
                      <a:pPr algn="l">
                        <a:spcBef>
                          <a:spcPts val="100"/>
                        </a:spcBef>
                      </a:pPr>
                      <a:r>
                        <a:rPr lang="ru-RU" sz="180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100"/>
                        </a:spcBef>
                      </a:pPr>
                      <a:r>
                        <a:rPr lang="ru-RU" sz="800" b="1">
                          <a:effectLst/>
                          <a:latin typeface="Arial"/>
                        </a:rPr>
                        <a:t>20</a:t>
                      </a:r>
                      <a:endParaRPr lang="ru-RU" sz="1800">
                        <a:effectLst/>
                      </a:endParaRPr>
                    </a:p>
                    <a:p>
                      <a:pPr algn="l">
                        <a:spcBef>
                          <a:spcPts val="100"/>
                        </a:spcBef>
                      </a:pPr>
                      <a:r>
                        <a:rPr lang="ru-RU" sz="180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100"/>
                        </a:spcBef>
                      </a:pPr>
                      <a:r>
                        <a:rPr lang="ru-RU" sz="800" b="1">
                          <a:effectLst/>
                          <a:latin typeface="Arial"/>
                        </a:rPr>
                        <a:t>40</a:t>
                      </a:r>
                      <a:endParaRPr lang="ru-RU" sz="1800">
                        <a:effectLst/>
                      </a:endParaRPr>
                    </a:p>
                    <a:p>
                      <a:pPr algn="l">
                        <a:spcBef>
                          <a:spcPts val="100"/>
                        </a:spcBef>
                      </a:pPr>
                      <a:r>
                        <a:rPr lang="ru-RU" sz="180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100"/>
                        </a:spcBef>
                      </a:pPr>
                      <a:r>
                        <a:rPr lang="ru-RU" sz="800" b="1">
                          <a:effectLst/>
                          <a:latin typeface="Arial"/>
                        </a:rPr>
                        <a:t>100</a:t>
                      </a:r>
                      <a:endParaRPr lang="ru-RU" sz="1800">
                        <a:effectLst/>
                      </a:endParaRPr>
                    </a:p>
                    <a:p>
                      <a:pPr algn="l">
                        <a:spcBef>
                          <a:spcPts val="100"/>
                        </a:spcBef>
                      </a:pPr>
                      <a:r>
                        <a:rPr lang="ru-RU" sz="180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100"/>
                        </a:spcBef>
                      </a:pPr>
                      <a:r>
                        <a:rPr lang="ru-RU" sz="800" b="1">
                          <a:effectLst/>
                          <a:latin typeface="Arial"/>
                        </a:rPr>
                        <a:t>50</a:t>
                      </a:r>
                      <a:endParaRPr lang="ru-RU" sz="1800">
                        <a:effectLst/>
                      </a:endParaRPr>
                    </a:p>
                    <a:p>
                      <a:pPr algn="l">
                        <a:spcBef>
                          <a:spcPts val="100"/>
                        </a:spcBef>
                      </a:pPr>
                      <a:r>
                        <a:rPr lang="ru-RU" sz="180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100"/>
                        </a:spcBef>
                      </a:pPr>
                      <a:r>
                        <a:rPr lang="ru-RU" sz="800" b="1" dirty="0">
                          <a:effectLst/>
                          <a:latin typeface="Arial"/>
                        </a:rPr>
                        <a:t>-60</a:t>
                      </a:r>
                      <a:endParaRPr lang="ru-RU" sz="1800" dirty="0">
                        <a:effectLst/>
                      </a:endParaRPr>
                    </a:p>
                    <a:p>
                      <a:pPr algn="l">
                        <a:spcBef>
                          <a:spcPts val="100"/>
                        </a:spcBef>
                      </a:pPr>
                      <a:r>
                        <a:rPr lang="ru-RU" sz="1800" dirty="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c>
                  <a:txBody>
                    <a:bodyPr/>
                    <a:lstStyle/>
                    <a:p>
                      <a:pPr algn="l">
                        <a:spcBef>
                          <a:spcPts val="100"/>
                        </a:spcBef>
                      </a:pPr>
                      <a:r>
                        <a:rPr lang="ru-RU" sz="800" b="1" dirty="0">
                          <a:effectLst/>
                          <a:latin typeface="Arial"/>
                        </a:rPr>
                        <a:t>-10</a:t>
                      </a:r>
                      <a:endParaRPr lang="ru-RU" sz="1800" dirty="0">
                        <a:effectLst/>
                      </a:endParaRPr>
                    </a:p>
                    <a:p>
                      <a:pPr algn="l">
                        <a:spcBef>
                          <a:spcPts val="100"/>
                        </a:spcBef>
                      </a:pPr>
                      <a:r>
                        <a:rPr lang="ru-RU" sz="1800" dirty="0">
                          <a:effectLst/>
                        </a:rPr>
                        <a:t> </a:t>
                      </a:r>
                    </a:p>
                  </a:txBody>
                  <a:tcPr marL="21923" marR="21923" marT="0" marB="0">
                    <a:lnL>
                      <a:noFill/>
                    </a:lnL>
                    <a:lnR>
                      <a:noFill/>
                    </a:lnR>
                    <a:lnT>
                      <a:noFill/>
                    </a:lnT>
                    <a:lnB w="9525" cap="flat" cmpd="sng" algn="ctr">
                      <a:solidFill>
                        <a:srgbClr val="000000"/>
                      </a:solidFill>
                      <a:prstDash val="solid"/>
                      <a:round/>
                      <a:headEnd type="none" w="med" len="med"/>
                      <a:tailEnd type="none" w="med" len="med"/>
                    </a:lnB>
                  </a:tcPr>
                </a:tc>
              </a:tr>
            </a:tbl>
          </a:graphicData>
        </a:graphic>
      </p:graphicFrame>
      <p:sp>
        <p:nvSpPr>
          <p:cNvPr id="8" name="Текст 7"/>
          <p:cNvSpPr>
            <a:spLocks noGrp="1"/>
          </p:cNvSpPr>
          <p:nvPr>
            <p:ph type="body" idx="4294967295"/>
          </p:nvPr>
        </p:nvSpPr>
        <p:spPr>
          <a:xfrm>
            <a:off x="0" y="0"/>
            <a:ext cx="8964488" cy="1833563"/>
          </a:xfrm>
        </p:spPr>
        <p:txBody>
          <a:bodyPr>
            <a:noAutofit/>
          </a:bodyPr>
          <a:lstStyle/>
          <a:p>
            <a:pPr indent="0" algn="l">
              <a:buNone/>
            </a:pPr>
            <a:r>
              <a:rPr lang="ru-RU" sz="1800" dirty="0" smtClean="0">
                <a:solidFill>
                  <a:schemeClr val="tx1">
                    <a:lumMod val="85000"/>
                    <a:lumOff val="15000"/>
                  </a:schemeClr>
                </a:solidFill>
              </a:rPr>
              <a:t>	Давайте</a:t>
            </a:r>
            <a:r>
              <a:rPr lang="ru-RU" sz="1800" dirty="0">
                <a:solidFill>
                  <a:schemeClr val="tx1">
                    <a:lumMod val="85000"/>
                    <a:lumOff val="15000"/>
                  </a:schemeClr>
                </a:solidFill>
              </a:rPr>
              <a:t>, в первую, очередь рассмотрим проект А Его стоимость составляет 1 млн долл. и приносит высокий годовой </a:t>
            </a:r>
            <a:r>
              <a:rPr lang="ru-RU" sz="1800" dirty="0" smtClean="0">
                <a:solidFill>
                  <a:schemeClr val="tx1">
                    <a:lumMod val="85000"/>
                    <a:lumOff val="15000"/>
                  </a:schemeClr>
                </a:solidFill>
              </a:rPr>
              <a:t>доход </a:t>
            </a:r>
            <a:r>
              <a:rPr lang="ru-RU" sz="1800" dirty="0">
                <a:solidFill>
                  <a:schemeClr val="tx1">
                    <a:lumMod val="85000"/>
                    <a:lumOff val="15000"/>
                  </a:schemeClr>
                </a:solidFill>
              </a:rPr>
              <a:t>в 1500 долл. на каждые вложенные 1000 долл. (таким образом, норма прибыли равна 150% </a:t>
            </a:r>
            <a:r>
              <a:rPr lang="ru-RU" sz="1800" dirty="0" err="1">
                <a:solidFill>
                  <a:schemeClr val="tx1">
                    <a:lumMod val="85000"/>
                    <a:lumOff val="15000"/>
                  </a:schemeClr>
                </a:solidFill>
              </a:rPr>
              <a:t>вгод</a:t>
            </a:r>
            <a:r>
              <a:rPr lang="ru-RU" sz="1800" dirty="0">
                <a:solidFill>
                  <a:schemeClr val="tx1">
                    <a:lumMod val="85000"/>
                    <a:lumOff val="15000"/>
                  </a:schemeClr>
                </a:solidFill>
              </a:rPr>
              <a:t>). В столбцах (4) и (5) </a:t>
            </a:r>
            <a:r>
              <a:rPr lang="ru-RU" sz="1800" dirty="0" smtClean="0">
                <a:solidFill>
                  <a:schemeClr val="tx1">
                    <a:lumMod val="85000"/>
                    <a:lumOff val="15000"/>
                  </a:schemeClr>
                </a:solidFill>
              </a:rPr>
              <a:t>показаны </a:t>
            </a:r>
            <a:r>
              <a:rPr lang="ru-RU" sz="1800" dirty="0">
                <a:solidFill>
                  <a:schemeClr val="tx1">
                    <a:lumMod val="85000"/>
                    <a:lumOff val="15000"/>
                  </a:schemeClr>
                </a:solidFill>
              </a:rPr>
              <a:t>издержки инвестиций. Предположим также, что инвестиции финансируются только за счет заемных средств по рыночной ставке процента, которая равна 10% в столбце (4) и 5% — в столбце (5).</a:t>
            </a:r>
          </a:p>
        </p:txBody>
      </p:sp>
      <p:sp>
        <p:nvSpPr>
          <p:cNvPr id="5" name="Rectangle 1"/>
          <p:cNvSpPr>
            <a:spLocks noChangeArrowheads="1"/>
          </p:cNvSpPr>
          <p:nvPr/>
        </p:nvSpPr>
        <p:spPr bwMode="auto">
          <a:xfrm>
            <a:off x="971599" y="1889192"/>
            <a:ext cx="477797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ru-RU" altLang="ru-RU" sz="1200" b="1" i="0" u="none" strike="noStrike" cap="none" normalizeH="0" baseline="0" dirty="0" smtClean="0">
                <a:ln>
                  <a:noFill/>
                </a:ln>
                <a:solidFill>
                  <a:srgbClr val="000000"/>
                </a:solidFill>
                <a:effectLst/>
                <a:latin typeface="Times New Roman" pitchFamily="18" charset="0"/>
                <a:cs typeface="Times New Roman" pitchFamily="18" charset="0"/>
              </a:rPr>
              <a:t>Таблица 5. Доходность</a:t>
            </a:r>
            <a:r>
              <a:rPr kumimoji="0" lang="ru-RU" altLang="ru-RU" sz="1200" b="1" i="0" u="none" strike="noStrike" cap="none" normalizeH="0" dirty="0" smtClean="0">
                <a:ln>
                  <a:noFill/>
                </a:ln>
                <a:solidFill>
                  <a:srgbClr val="000000"/>
                </a:solidFill>
                <a:effectLst/>
                <a:latin typeface="Times New Roman" pitchFamily="18" charset="0"/>
                <a:cs typeface="Times New Roman" pitchFamily="18" charset="0"/>
              </a:rPr>
              <a:t> </a:t>
            </a:r>
            <a:r>
              <a:rPr kumimoji="0" lang="ru-RU" altLang="ru-RU" sz="1200" b="1" i="0" u="none" strike="noStrike" cap="none" normalizeH="0" baseline="0" dirty="0" smtClean="0">
                <a:ln>
                  <a:noFill/>
                </a:ln>
                <a:solidFill>
                  <a:srgbClr val="000000"/>
                </a:solidFill>
                <a:effectLst/>
                <a:latin typeface="Times New Roman" pitchFamily="18" charset="0"/>
                <a:cs typeface="Times New Roman" pitchFamily="18" charset="0"/>
              </a:rPr>
              <a:t>инвестиций зависит от процентной ставки</a:t>
            </a:r>
            <a:endParaRPr kumimoji="0" lang="ru-RU" altLang="ru-RU" sz="12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325116649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692001" y="559398"/>
            <a:ext cx="8200479" cy="5566765"/>
          </a:xfrm>
        </p:spPr>
        <p:txBody>
          <a:bodyPr>
            <a:normAutofit fontScale="92500" lnSpcReduction="10000"/>
          </a:bodyPr>
          <a:lstStyle/>
          <a:p>
            <a:pPr marL="0" indent="0">
              <a:buNone/>
            </a:pPr>
            <a:r>
              <a:rPr lang="ru-RU" dirty="0"/>
              <a:t>Тогда при годовой ставке 10%, издержки заимствования 1000долл. составят 100 долл. в Год, как показано в столбце (4); а при ставке 5</a:t>
            </a:r>
            <a:r>
              <a:rPr lang="ru-RU" dirty="0" smtClean="0"/>
              <a:t>% </a:t>
            </a:r>
            <a:r>
              <a:rPr lang="ru-RU" dirty="0"/>
              <a:t>— 50 долл. в год.</a:t>
            </a:r>
          </a:p>
          <a:p>
            <a:pPr marL="0" indent="0">
              <a:buNone/>
            </a:pPr>
            <a:r>
              <a:rPr lang="ru-RU" dirty="0"/>
              <a:t>Последние два столбца показывают </a:t>
            </a:r>
            <a:r>
              <a:rPr lang="ru-RU" dirty="0" smtClean="0"/>
              <a:t>годовую чистую </a:t>
            </a:r>
            <a:r>
              <a:rPr lang="ru-RU" dirty="0"/>
              <a:t>прибыль от каждого проекта. Для проекта А это будет выгодно, так как ; </a:t>
            </a:r>
            <a:r>
              <a:rPr lang="ru-RU" dirty="0" smtClean="0"/>
              <a:t>годовая чистая прибыль </a:t>
            </a:r>
            <a:r>
              <a:rPr lang="ru-RU" dirty="0"/>
              <a:t>равна 1400 долл. в год на </a:t>
            </a:r>
            <a:r>
              <a:rPr lang="ru-RU" dirty="0" smtClean="0"/>
              <a:t>каждые вложенные 1000 долл</a:t>
            </a:r>
            <a:r>
              <a:rPr lang="ru-RU" dirty="0"/>
              <a:t>. при ставке 10%. Вложения же в проект Н </a:t>
            </a:r>
            <a:r>
              <a:rPr lang="ru-RU" dirty="0" smtClean="0"/>
              <a:t>являются </a:t>
            </a:r>
            <a:r>
              <a:rPr lang="ru-RU" dirty="0"/>
              <a:t>убыточными.</a:t>
            </a:r>
          </a:p>
          <a:p>
            <a:pPr marL="0" indent="0">
              <a:buNone/>
            </a:pPr>
            <a:r>
              <a:rPr lang="ru-RU" i="1" dirty="0" smtClean="0"/>
              <a:t> </a:t>
            </a:r>
            <a:r>
              <a:rPr lang="ru-RU" i="1" dirty="0"/>
              <a:t>Подведем итог. Принимая инвестиционные решения, </a:t>
            </a:r>
            <a:r>
              <a:rPr lang="ru-RU" i="1" dirty="0" smtClean="0"/>
              <a:t>предприятия </a:t>
            </a:r>
            <a:r>
              <a:rPr lang="ru-RU" i="1" dirty="0"/>
              <a:t>должны сопоставить годовой доход от инвестиций с издержками привлечения-капитала для каждого проекта, которые </a:t>
            </a:r>
            <a:r>
              <a:rPr lang="ru-RU" i="1" dirty="0" smtClean="0"/>
              <a:t>зависят от процентной </a:t>
            </a:r>
            <a:r>
              <a:rPr lang="ru-RU" i="1" dirty="0"/>
              <a:t>ставки. Разность между годовым доходом и годовыми </a:t>
            </a:r>
            <a:r>
              <a:rPr lang="ru-RU" i="1" dirty="0" smtClean="0"/>
              <a:t>издержками </a:t>
            </a:r>
            <a:r>
              <a:rPr lang="ru-RU" i="1" dirty="0"/>
              <a:t>представляет собой годовую чистую прибыль. Если эта прибыль положительна, инвестиции целесообразны, тогда как отрицательная чистая прибыль означает, что инвестиции бессмысленны</a:t>
            </a:r>
            <a:r>
              <a:rPr lang="ru-RU" i="1" dirty="0" smtClean="0"/>
              <a:t>.</a:t>
            </a:r>
            <a:endParaRPr lang="ru-RU" i="1" dirty="0"/>
          </a:p>
          <a:p>
            <a:endParaRPr lang="ru-RU" dirty="0"/>
          </a:p>
        </p:txBody>
      </p:sp>
    </p:spTree>
    <p:extLst>
      <p:ext uri="{BB962C8B-B14F-4D97-AF65-F5344CB8AC3E}">
        <p14:creationId xmlns:p14="http://schemas.microsoft.com/office/powerpoint/2010/main" val="2783557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500035" y="2248347"/>
            <a:ext cx="4000527" cy="4109611"/>
          </a:xfrm>
        </p:spPr>
        <p:txBody>
          <a:bodyPr>
            <a:normAutofit/>
          </a:bodyPr>
          <a:lstStyle/>
          <a:p>
            <a:pPr marL="0" indent="0" algn="just"/>
            <a:r>
              <a:rPr lang="ru-RU" sz="1600" dirty="0" smtClean="0"/>
              <a:t>Потребление </a:t>
            </a:r>
            <a:r>
              <a:rPr lang="ru-RU" sz="1600" dirty="0"/>
              <a:t>является самым большим компонентом ВВП, который составляет 66% совокупных </a:t>
            </a:r>
            <a:r>
              <a:rPr lang="ru-RU" sz="1600" dirty="0" smtClean="0"/>
              <a:t>расходов в течение последнего десятилетия. Каковы </a:t>
            </a:r>
            <a:r>
              <a:rPr lang="ru-RU" sz="1600" dirty="0"/>
              <a:t>главные составляющие </a:t>
            </a:r>
            <a:r>
              <a:rPr lang="ru-RU" sz="1600" dirty="0" smtClean="0"/>
              <a:t>самого </a:t>
            </a:r>
            <a:r>
              <a:rPr lang="ru-RU" sz="1600" dirty="0"/>
              <a:t>потребления? Среди них выделяют </a:t>
            </a:r>
            <a:r>
              <a:rPr lang="ru-RU" sz="1600" dirty="0" smtClean="0"/>
              <a:t>– </a:t>
            </a:r>
            <a:r>
              <a:rPr lang="ru-RU" sz="1600" dirty="0"/>
              <a:t>дома, автомобили, продукты питания и медицинские </a:t>
            </a:r>
            <a:r>
              <a:rPr lang="ru-RU" sz="1600" dirty="0" smtClean="0"/>
              <a:t>услуги. В </a:t>
            </a:r>
            <a:r>
              <a:rPr lang="ru-RU" sz="1600" dirty="0"/>
              <a:t>табл. </a:t>
            </a:r>
            <a:r>
              <a:rPr lang="ru-RU" sz="1600" dirty="0" smtClean="0"/>
              <a:t>1 представлена </a:t>
            </a:r>
            <a:r>
              <a:rPr lang="ru-RU" sz="1600" dirty="0"/>
              <a:t>классификация главных составляющих потребления: товары длительного пользования, товары </a:t>
            </a:r>
            <a:r>
              <a:rPr lang="ru-RU" sz="1600" dirty="0" smtClean="0"/>
              <a:t>кратковременного </a:t>
            </a:r>
            <a:r>
              <a:rPr lang="ru-RU" sz="1600" dirty="0"/>
              <a:t>пользования и </a:t>
            </a:r>
            <a:r>
              <a:rPr lang="ru-RU" sz="1600" dirty="0" smtClean="0"/>
              <a:t>услуги </a:t>
            </a:r>
            <a:r>
              <a:rPr lang="ru-RU" sz="1600" dirty="0"/>
              <a:t>б</a:t>
            </a:r>
            <a:r>
              <a:rPr lang="ru-RU" sz="1600" dirty="0" smtClean="0"/>
              <a:t>ез </a:t>
            </a:r>
            <a:r>
              <a:rPr lang="ru-RU" sz="1600" dirty="0"/>
              <a:t>сомнений, эти составляющие хорошо знакомы читателю, однако их относительная </a:t>
            </a:r>
            <a:r>
              <a:rPr lang="ru-RU" sz="1600" dirty="0" smtClean="0"/>
              <a:t>важность </a:t>
            </a:r>
            <a:r>
              <a:rPr lang="ru-RU" sz="1600" dirty="0"/>
              <a:t>и в особенности все возрастающее значение услуг имеют особое значение в данном анализе.</a:t>
            </a:r>
          </a:p>
        </p:txBody>
      </p:sp>
      <p:sp>
        <p:nvSpPr>
          <p:cNvPr id="2" name="Заголовок 1"/>
          <p:cNvSpPr>
            <a:spLocks noGrp="1"/>
          </p:cNvSpPr>
          <p:nvPr>
            <p:ph type="title"/>
          </p:nvPr>
        </p:nvSpPr>
        <p:spPr/>
        <p:txBody>
          <a:bodyPr/>
          <a:lstStyle/>
          <a:p>
            <a:r>
              <a:rPr lang="ru-RU" sz="4500" dirty="0" smtClean="0"/>
              <a:t>Потребление </a:t>
            </a:r>
            <a:r>
              <a:rPr lang="ru-RU" sz="4500" dirty="0"/>
              <a:t>и сбережения</a:t>
            </a:r>
          </a:p>
        </p:txBody>
      </p:sp>
      <p:pic>
        <p:nvPicPr>
          <p:cNvPr id="4" name="Рисунок 3" descr="потребление.jpg"/>
          <p:cNvPicPr>
            <a:picLocks noChangeAspect="1"/>
          </p:cNvPicPr>
          <p:nvPr/>
        </p:nvPicPr>
        <p:blipFill>
          <a:blip r:embed="rId2"/>
          <a:stretch>
            <a:fillRect/>
          </a:stretch>
        </p:blipFill>
        <p:spPr>
          <a:xfrm>
            <a:off x="4714876" y="2643182"/>
            <a:ext cx="3990928" cy="2759780"/>
          </a:xfrm>
          <a:prstGeom prst="rect">
            <a:avLst/>
          </a:prstGeom>
          <a:ln w="76200">
            <a:solidFill>
              <a:schemeClr val="accent1"/>
            </a:solidFill>
          </a:ln>
        </p:spPr>
      </p:pic>
    </p:spTree>
    <p:extLst>
      <p:ext uri="{BB962C8B-B14F-4D97-AF65-F5344CB8AC3E}">
        <p14:creationId xmlns:p14="http://schemas.microsoft.com/office/powerpoint/2010/main" val="333660032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467544" y="332656"/>
            <a:ext cx="8568951" cy="6336704"/>
          </a:xfrm>
        </p:spPr>
        <p:txBody>
          <a:bodyPr>
            <a:normAutofit fontScale="92500" lnSpcReduction="10000"/>
          </a:bodyPr>
          <a:lstStyle/>
          <a:p>
            <a:pPr marL="0" indent="0">
              <a:buNone/>
            </a:pPr>
            <a:r>
              <a:rPr lang="ru-RU" dirty="0"/>
              <a:t>Давайте еще раз посмотрим на табл. </a:t>
            </a:r>
            <a:r>
              <a:rPr lang="ru-RU" dirty="0" smtClean="0"/>
              <a:t>5 </a:t>
            </a:r>
            <a:r>
              <a:rPr lang="ru-RU" dirty="0"/>
              <a:t>и внимательно изучим последний столбец, в котором содержатся данные о </a:t>
            </a:r>
            <a:r>
              <a:rPr lang="ru-RU" dirty="0" smtClean="0"/>
              <a:t>годовой </a:t>
            </a:r>
            <a:r>
              <a:rPr lang="ru-RU" dirty="0"/>
              <a:t>чистой прибыли при ставке 5%. Мы видим, что при этой ставке процента инвестиционные проекты от А до G </a:t>
            </a:r>
            <a:r>
              <a:rPr lang="ru-RU" dirty="0" smtClean="0"/>
              <a:t>включительно </a:t>
            </a:r>
            <a:r>
              <a:rPr lang="ru-RU" dirty="0"/>
              <a:t>приносят прибыль. Потому можно ожидать, что </a:t>
            </a:r>
            <a:r>
              <a:rPr lang="ru-RU" dirty="0" err="1" smtClean="0"/>
              <a:t>максимизирующие</a:t>
            </a:r>
            <a:r>
              <a:rPr lang="ru-RU" dirty="0" smtClean="0"/>
              <a:t> </a:t>
            </a:r>
            <a:r>
              <a:rPr lang="ru-RU" dirty="0"/>
              <a:t>прибыль предприятия вложат средства во все семь проектов в сумме 55 млн долл. (см. столбец (2)). Из этого можно заключить, что при процентной ставке, равной 5%, спрос на инвестиции составит 55 млн долл.</a:t>
            </a:r>
          </a:p>
          <a:p>
            <a:pPr marL="0" indent="0">
              <a:buNone/>
            </a:pPr>
            <a:r>
              <a:rPr lang="ru-RU" dirty="0"/>
              <a:t>А что же произойдет если процентная ставка возрастет до 10%? В этом случае издержки финансирования инвестиций </a:t>
            </a:r>
            <a:r>
              <a:rPr lang="ru-RU" dirty="0" smtClean="0"/>
              <a:t>удвоятся</a:t>
            </a:r>
            <a:r>
              <a:rPr lang="ru-RU" dirty="0"/>
              <a:t>. В столбце (6) мы видим, что проекты F и G становятся убыточными при ставке 10%, а спрос на инвестиции </a:t>
            </a:r>
            <a:r>
              <a:rPr lang="ru-RU" dirty="0" smtClean="0"/>
              <a:t>снижается </a:t>
            </a:r>
            <a:r>
              <a:rPr lang="ru-RU" dirty="0"/>
              <a:t>до 30 млн долл</a:t>
            </a:r>
            <a:r>
              <a:rPr lang="ru-RU" dirty="0" smtClean="0"/>
              <a:t>.</a:t>
            </a:r>
          </a:p>
          <a:p>
            <a:pPr marL="0" indent="0">
              <a:buNone/>
            </a:pPr>
            <a:r>
              <a:rPr lang="ru-RU" dirty="0" smtClean="0"/>
              <a:t> </a:t>
            </a:r>
            <a:r>
              <a:rPr lang="ru-RU" i="1" dirty="0" smtClean="0"/>
              <a:t>Кривая </a:t>
            </a:r>
            <a:r>
              <a:rPr lang="ru-RU" i="1" dirty="0"/>
              <a:t>спроса на инвестиции </a:t>
            </a:r>
            <a:r>
              <a:rPr lang="ru-RU" dirty="0"/>
              <a:t>на рис. </a:t>
            </a:r>
            <a:r>
              <a:rPr lang="ru-RU" dirty="0" smtClean="0"/>
              <a:t>10 </a:t>
            </a:r>
            <a:r>
              <a:rPr lang="ru-RU" dirty="0"/>
              <a:t>иллюстрирует </a:t>
            </a:r>
            <a:r>
              <a:rPr lang="ru-RU" dirty="0" smtClean="0"/>
              <a:t>результаты </a:t>
            </a:r>
            <a:r>
              <a:rPr lang="ru-RU" dirty="0"/>
              <a:t>нашего анализа; она имеет вид нисходящего </a:t>
            </a:r>
            <a:r>
              <a:rPr lang="ru-RU" dirty="0" smtClean="0"/>
              <a:t>ступенчатого </a:t>
            </a:r>
            <a:r>
              <a:rPr lang="ru-RU" dirty="0"/>
              <a:t>графика функции ставки процента. Данный график </a:t>
            </a:r>
            <a:r>
              <a:rPr lang="ru-RU" dirty="0" smtClean="0"/>
              <a:t>показывает </a:t>
            </a:r>
            <a:r>
              <a:rPr lang="ru-RU" dirty="0"/>
              <a:t>сумму </a:t>
            </a:r>
            <a:r>
              <a:rPr lang="ru-RU" dirty="0" smtClean="0"/>
              <a:t>инвестиций, </a:t>
            </a:r>
            <a:r>
              <a:rPr lang="ru-RU" dirty="0"/>
              <a:t>которые будут осуществлены при </a:t>
            </a:r>
            <a:r>
              <a:rPr lang="ru-RU" dirty="0" smtClean="0"/>
              <a:t>той или </a:t>
            </a:r>
            <a:r>
              <a:rPr lang="ru-RU" dirty="0"/>
              <a:t>иной процентной ставке; ее значение вычисляется </a:t>
            </a:r>
            <a:r>
              <a:rPr lang="ru-RU" dirty="0" smtClean="0"/>
              <a:t>посредством </a:t>
            </a:r>
            <a:r>
              <a:rPr lang="ru-RU" dirty="0"/>
              <a:t>сложения инвестиций, которые будут прибыльны при каждом уровне ставки процента. </a:t>
            </a:r>
          </a:p>
          <a:p>
            <a:endParaRPr lang="ru-RU" dirty="0"/>
          </a:p>
        </p:txBody>
      </p:sp>
    </p:spTree>
    <p:extLst>
      <p:ext uri="{BB962C8B-B14F-4D97-AF65-F5344CB8AC3E}">
        <p14:creationId xmlns:p14="http://schemas.microsoft.com/office/powerpoint/2010/main" val="421068767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692001" y="116632"/>
            <a:ext cx="8200479" cy="3350328"/>
          </a:xfrm>
        </p:spPr>
        <p:txBody>
          <a:bodyPr>
            <a:noAutofit/>
          </a:bodyPr>
          <a:lstStyle/>
          <a:p>
            <a:pPr marL="0" indent="0">
              <a:buNone/>
            </a:pPr>
            <a:r>
              <a:rPr lang="ru-RU" dirty="0" smtClean="0"/>
              <a:t>	Таким образом, при процентной ставке 5% желаемый уровень инвестиций будет соответствовать точке М, что соответствует объему капиталовложений, 55 млн долл. При этой ставке процента осуществляются все проекты от А до G включительно. В случае если процентная ставка возрастет до 10%, проекты F и G будут отвергнуты. В такой ситуации спрос на инвестиции соответствует точке М’ на рис. 10, а совокупные инвестиции составят 30 млн долл.</a:t>
            </a:r>
          </a:p>
          <a:p>
            <a:pPr marL="0" indent="0" algn="ctr">
              <a:buNone/>
            </a:pPr>
            <a:r>
              <a:rPr lang="ru-RU" sz="1600" dirty="0" smtClean="0"/>
              <a:t>Рис</a:t>
            </a:r>
            <a:r>
              <a:rPr lang="ru-RU" sz="1600" dirty="0"/>
              <a:t>. </a:t>
            </a:r>
            <a:r>
              <a:rPr lang="ru-RU" sz="1600" dirty="0" smtClean="0"/>
              <a:t>10</a:t>
            </a:r>
            <a:r>
              <a:rPr lang="ru-RU" sz="1600" dirty="0"/>
              <a:t>. Инвестиции зависят от ставки процента</a:t>
            </a:r>
          </a:p>
        </p:txBody>
      </p:sp>
      <p:pic>
        <p:nvPicPr>
          <p:cNvPr id="4098" name="Picture 2" descr="D:\!!!!!!!!!!!!ботва\!!7 семестр\Книга полная\Самуэльсон\23.htm45.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83768" y="3475631"/>
            <a:ext cx="4392488" cy="3382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756498"/>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Объект 5"/>
          <p:cNvSpPr>
            <a:spLocks noGrp="1"/>
          </p:cNvSpPr>
          <p:nvPr>
            <p:ph idx="1"/>
          </p:nvPr>
        </p:nvSpPr>
        <p:spPr>
          <a:xfrm>
            <a:off x="699247" y="2248347"/>
            <a:ext cx="7977209" cy="4132981"/>
          </a:xfrm>
        </p:spPr>
        <p:txBody>
          <a:bodyPr>
            <a:normAutofit fontScale="85000" lnSpcReduction="10000"/>
          </a:bodyPr>
          <a:lstStyle/>
          <a:p>
            <a:pPr marL="0" indent="0">
              <a:buNone/>
            </a:pPr>
            <a:r>
              <a:rPr lang="ru-RU" dirty="0" smtClean="0"/>
              <a:t>	Только </a:t>
            </a:r>
            <a:r>
              <a:rPr lang="ru-RU" dirty="0"/>
              <a:t>что мы разобрались, как процентные ставки </a:t>
            </a:r>
            <a:r>
              <a:rPr lang="ru-RU" dirty="0" smtClean="0"/>
              <a:t>влияют </a:t>
            </a:r>
            <a:r>
              <a:rPr lang="ru-RU" dirty="0"/>
              <a:t>на уровень инвестиций. Однако на инвестиции влияют и другие факторы. Например, как вы видите на рис. </a:t>
            </a:r>
            <a:r>
              <a:rPr lang="ru-RU" dirty="0" smtClean="0"/>
              <a:t>11 </a:t>
            </a:r>
            <a:r>
              <a:rPr lang="ru-RU" dirty="0"/>
              <a:t>(см. график слева), увеличение ВВП сдвинет кривую спроса на </a:t>
            </a:r>
            <a:r>
              <a:rPr lang="ru-RU" dirty="0" smtClean="0"/>
              <a:t>инвестиции вправо-вверх</a:t>
            </a:r>
            <a:r>
              <a:rPr lang="ru-RU" dirty="0"/>
              <a:t>.</a:t>
            </a:r>
          </a:p>
          <a:p>
            <a:pPr marL="0" indent="0">
              <a:buNone/>
            </a:pPr>
            <a:r>
              <a:rPr lang="ru-RU" dirty="0" smtClean="0"/>
              <a:t>	А </a:t>
            </a:r>
            <a:r>
              <a:rPr lang="ru-RU" dirty="0"/>
              <a:t>вот увеличение уровня налогообложения предприятий будет снижать уровень инвестиций. </a:t>
            </a:r>
            <a:r>
              <a:rPr lang="ru-RU" dirty="0" smtClean="0"/>
              <a:t> Допустим</a:t>
            </a:r>
            <a:r>
              <a:rPr lang="ru-RU" dirty="0"/>
              <a:t>, государство </a:t>
            </a:r>
            <a:r>
              <a:rPr lang="ru-RU" dirty="0" smtClean="0"/>
              <a:t>забирает </a:t>
            </a:r>
            <a:r>
              <a:rPr lang="ru-RU" dirty="0"/>
              <a:t>себе в виде налогов половину чистого дохода, </a:t>
            </a:r>
            <a:r>
              <a:rPr lang="ru-RU" dirty="0" smtClean="0"/>
              <a:t>указанного </a:t>
            </a:r>
            <a:r>
              <a:rPr lang="ru-RU" dirty="0"/>
              <a:t>в столбце (3) (не принимайте во внимание процентные </a:t>
            </a:r>
            <a:r>
              <a:rPr lang="ru-RU" dirty="0" smtClean="0"/>
              <a:t>издержки </a:t>
            </a:r>
            <a:r>
              <a:rPr lang="ru-RU" dirty="0"/>
              <a:t>в столбцах (4) и (5)). Следствием этого будет </a:t>
            </a:r>
            <a:r>
              <a:rPr lang="ru-RU" dirty="0" smtClean="0"/>
              <a:t>уменьшение </a:t>
            </a:r>
            <a:r>
              <a:rPr lang="ru-RU" dirty="0"/>
              <a:t>чистой прибыли в столбцах (6) и (7) (докажите, что при ставке 10%, налог, равный 50%, приведет к тому, что </a:t>
            </a:r>
            <a:r>
              <a:rPr lang="ru-RU" dirty="0" smtClean="0"/>
              <a:t>количество </a:t>
            </a:r>
            <a:r>
              <a:rPr lang="ru-RU" dirty="0"/>
              <a:t>прибыльных проектов уменьшится до двух, а спрос на </a:t>
            </a:r>
            <a:r>
              <a:rPr lang="ru-RU" dirty="0" smtClean="0"/>
              <a:t>инвестиции </a:t>
            </a:r>
            <a:r>
              <a:rPr lang="ru-RU" dirty="0"/>
              <a:t>уменьшится до 5 млн долл.). Случай с повышением </a:t>
            </a:r>
            <a:r>
              <a:rPr lang="ru-RU" dirty="0" smtClean="0"/>
              <a:t>налога </a:t>
            </a:r>
            <a:r>
              <a:rPr lang="ru-RU" dirty="0"/>
              <a:t>на доход от инвестиций показан на рис. </a:t>
            </a:r>
            <a:r>
              <a:rPr lang="ru-RU" dirty="0" smtClean="0"/>
              <a:t>11 </a:t>
            </a:r>
            <a:r>
              <a:rPr lang="ru-RU" dirty="0"/>
              <a:t>(см. график в центре).</a:t>
            </a:r>
          </a:p>
          <a:p>
            <a:pPr marL="0" indent="0">
              <a:buNone/>
            </a:pPr>
            <a:endParaRPr lang="ru-RU" dirty="0"/>
          </a:p>
        </p:txBody>
      </p:sp>
      <p:sp>
        <p:nvSpPr>
          <p:cNvPr id="5" name="Заголовок 4"/>
          <p:cNvSpPr>
            <a:spLocks noGrp="1"/>
          </p:cNvSpPr>
          <p:nvPr>
            <p:ph type="title"/>
          </p:nvPr>
        </p:nvSpPr>
        <p:spPr>
          <a:xfrm>
            <a:off x="683568" y="332656"/>
            <a:ext cx="7756263" cy="1054250"/>
          </a:xfrm>
        </p:spPr>
        <p:txBody>
          <a:bodyPr/>
          <a:lstStyle/>
          <a:p>
            <a:r>
              <a:rPr lang="ru-RU" dirty="0"/>
              <a:t>Смещения кривой спроса на инвестиции</a:t>
            </a:r>
          </a:p>
        </p:txBody>
      </p:sp>
    </p:spTree>
    <p:extLst>
      <p:ext uri="{BB962C8B-B14F-4D97-AF65-F5344CB8AC3E}">
        <p14:creationId xmlns:p14="http://schemas.microsoft.com/office/powerpoint/2010/main" val="1283559858"/>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Объект 4"/>
          <p:cNvSpPr>
            <a:spLocks noGrp="1"/>
          </p:cNvSpPr>
          <p:nvPr>
            <p:ph idx="1"/>
          </p:nvPr>
        </p:nvSpPr>
        <p:spPr>
          <a:xfrm>
            <a:off x="692001" y="559398"/>
            <a:ext cx="8128471" cy="5566765"/>
          </a:xfrm>
        </p:spPr>
        <p:txBody>
          <a:bodyPr>
            <a:normAutofit fontScale="85000" lnSpcReduction="10000"/>
          </a:bodyPr>
          <a:lstStyle/>
          <a:p>
            <a:pPr marL="0" indent="0">
              <a:buNone/>
            </a:pPr>
            <a:r>
              <a:rPr lang="ru-RU" dirty="0" smtClean="0"/>
              <a:t>	Наконец</a:t>
            </a:r>
            <a:r>
              <a:rPr lang="ru-RU" dirty="0"/>
              <a:t>, следует отметить важность ожиданий. Что </a:t>
            </a:r>
            <a:r>
              <a:rPr lang="ru-RU" dirty="0" smtClean="0"/>
              <a:t>происходит</a:t>
            </a:r>
            <a:r>
              <a:rPr lang="ru-RU" dirty="0"/>
              <a:t>, если инвесторы становятся пессимистами и считают, что их доходы вскоре уменьшатся наполовину? Или если они настроены оптимистично и полагают, что их дохода </a:t>
            </a:r>
            <a:r>
              <a:rPr lang="ru-RU" dirty="0" smtClean="0"/>
              <a:t>удвоятся</a:t>
            </a:r>
            <a:r>
              <a:rPr lang="ru-RU" dirty="0"/>
              <a:t>? Рассмотрев эти случаи, вы можете увидеть, насколько сильное влияние на инвестиции могут оказать ожидания. Рис. </a:t>
            </a:r>
            <a:r>
              <a:rPr lang="ru-RU" dirty="0" smtClean="0"/>
              <a:t>11 </a:t>
            </a:r>
            <a:r>
              <a:rPr lang="ru-RU" dirty="0"/>
              <a:t>(см. график справа) демонстрирует, как “эпидемия пессимизма” среди предпринимателей приводит к смещению кривой спроса на инвестиции</a:t>
            </a:r>
            <a:r>
              <a:rPr lang="ru-RU" dirty="0" smtClean="0"/>
              <a:t>.</a:t>
            </a:r>
          </a:p>
          <a:p>
            <a:pPr marL="0" indent="0">
              <a:buNone/>
            </a:pPr>
            <a:r>
              <a:rPr lang="ru-RU" dirty="0" smtClean="0"/>
              <a:t>	Надеюсь</a:t>
            </a:r>
            <a:r>
              <a:rPr lang="ru-RU" dirty="0"/>
              <a:t>, что после изучения факторов, влияющих на </a:t>
            </a:r>
            <a:r>
              <a:rPr lang="ru-RU" dirty="0" smtClean="0"/>
              <a:t>инвестиции</a:t>
            </a:r>
            <a:r>
              <a:rPr lang="ru-RU" dirty="0"/>
              <a:t>, вас не будет удивлять такая изменчивость </a:t>
            </a:r>
            <a:r>
              <a:rPr lang="ru-RU" dirty="0" smtClean="0"/>
              <a:t>капиталовложений</a:t>
            </a:r>
            <a:r>
              <a:rPr lang="ru-RU" dirty="0"/>
              <a:t>. Именно инвестиции являются самым изменчивым компонентом расходов. Так как инвестиции и их динамика </a:t>
            </a:r>
            <a:r>
              <a:rPr lang="ru-RU" dirty="0" smtClean="0"/>
              <a:t>непредсказуемы </a:t>
            </a:r>
            <a:r>
              <a:rPr lang="ru-RU" dirty="0"/>
              <a:t>и зависят от ряда факторов, таких как успех или неудача от внедрения новых и неиспытанных продуктов; </a:t>
            </a:r>
            <a:r>
              <a:rPr lang="ru-RU" dirty="0" smtClean="0"/>
              <a:t>изменение </a:t>
            </a:r>
            <a:r>
              <a:rPr lang="ru-RU" dirty="0"/>
              <a:t>налоговых и процентных ставок; мнения политических деятелей о стабилизации экономики и их подходы к этой </a:t>
            </a:r>
            <a:r>
              <a:rPr lang="ru-RU" dirty="0" smtClean="0"/>
              <a:t>проблеме </a:t>
            </a:r>
            <a:r>
              <a:rPr lang="ru-RU" dirty="0"/>
              <a:t>и прочие не менее изменчивые события экономической действительности. Фактически, каждый деловой цикл, </a:t>
            </a:r>
            <a:r>
              <a:rPr lang="ru-RU" dirty="0" smtClean="0"/>
              <a:t>колебания </a:t>
            </a:r>
            <a:r>
              <a:rPr lang="ru-RU" dirty="0"/>
              <a:t>инвестиционной активности были движущими силами очередного подъема или упадка.</a:t>
            </a:r>
          </a:p>
        </p:txBody>
      </p:sp>
    </p:spTree>
    <p:extLst>
      <p:ext uri="{BB962C8B-B14F-4D97-AF65-F5344CB8AC3E}">
        <p14:creationId xmlns:p14="http://schemas.microsoft.com/office/powerpoint/2010/main" val="4262401058"/>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Объект 5"/>
          <p:cNvSpPr>
            <a:spLocks noGrp="1"/>
          </p:cNvSpPr>
          <p:nvPr>
            <p:ph idx="1"/>
          </p:nvPr>
        </p:nvSpPr>
        <p:spPr>
          <a:xfrm>
            <a:off x="395536" y="2132856"/>
            <a:ext cx="8568951" cy="4320479"/>
          </a:xfrm>
        </p:spPr>
        <p:txBody>
          <a:bodyPr>
            <a:normAutofit fontScale="85000" lnSpcReduction="20000"/>
          </a:bodyPr>
          <a:lstStyle/>
          <a:p>
            <a:pPr marL="0" indent="0">
              <a:buNone/>
            </a:pPr>
            <a:r>
              <a:rPr lang="ru-RU" dirty="0"/>
              <a:t>Мы уже ознакомились с базисными понятиями </a:t>
            </a:r>
            <a:r>
              <a:rPr lang="ru-RU" dirty="0" smtClean="0"/>
              <a:t>макроэкономики </a:t>
            </a:r>
            <a:r>
              <a:rPr lang="ru-RU" dirty="0"/>
              <a:t>и изучили главные элементы национального выпуска продукции. В этой главе были рассмотрены факторы, </a:t>
            </a:r>
            <a:r>
              <a:rPr lang="ru-RU" dirty="0" smtClean="0"/>
              <a:t>определяющие </a:t>
            </a:r>
            <a:r>
              <a:rPr lang="ru-RU" dirty="0"/>
              <a:t>потребление и инвестиции, а также показана высокая степень изменчивости этих показателей.</a:t>
            </a:r>
          </a:p>
          <a:p>
            <a:pPr marL="0" indent="0">
              <a:buNone/>
            </a:pPr>
            <a:r>
              <a:rPr lang="ru-RU" dirty="0" smtClean="0"/>
              <a:t>	Следует </a:t>
            </a:r>
            <a:r>
              <a:rPr lang="ru-RU" dirty="0"/>
              <a:t>отмстить, что компоненты совокупного спроса </a:t>
            </a:r>
            <a:r>
              <a:rPr lang="ru-RU" dirty="0" smtClean="0"/>
              <a:t>нельзя </a:t>
            </a:r>
            <a:r>
              <a:rPr lang="ru-RU" dirty="0"/>
              <a:t>изучать по отдельности. Сущность макроэкономики </a:t>
            </a:r>
            <a:r>
              <a:rPr lang="ru-RU" dirty="0" smtClean="0"/>
              <a:t>заключается </a:t>
            </a:r>
            <a:r>
              <a:rPr lang="ru-RU" dirty="0"/>
              <a:t>в том, что все отдельные элементы совокупного спроса взаимодействуют между собой, а также с совокупным предложением, таким образом определяя национальный </a:t>
            </a:r>
            <a:r>
              <a:rPr lang="ru-RU" dirty="0" smtClean="0"/>
              <a:t>выпуск</a:t>
            </a:r>
            <a:r>
              <a:rPr lang="ru-RU" dirty="0"/>
              <a:t>. Далее мы покажем, как могут повлиять на остальную часть экономики изменение уровня инвестиций, </a:t>
            </a:r>
            <a:r>
              <a:rPr lang="ru-RU" dirty="0" smtClean="0"/>
              <a:t>государственных </a:t>
            </a:r>
            <a:r>
              <a:rPr lang="ru-RU" dirty="0"/>
              <a:t>расходов, налогообложения, условий </a:t>
            </a:r>
            <a:r>
              <a:rPr lang="ru-RU" dirty="0" smtClean="0"/>
              <a:t>внешнеэкономической </a:t>
            </a:r>
            <a:r>
              <a:rPr lang="ru-RU" dirty="0"/>
              <a:t>деятельности и размеров денежной массы. Мы </a:t>
            </a:r>
            <a:r>
              <a:rPr lang="ru-RU" dirty="0" smtClean="0"/>
              <a:t>увидим</a:t>
            </a:r>
            <a:r>
              <a:rPr lang="ru-RU" dirty="0"/>
              <a:t>, что фактический ВВП может отклоняться от </a:t>
            </a:r>
            <a:r>
              <a:rPr lang="ru-RU" dirty="0" smtClean="0"/>
              <a:t>потенциального</a:t>
            </a:r>
            <a:r>
              <a:rPr lang="ru-RU" dirty="0"/>
              <a:t>, соответствующего условиям полной занятости. Мы </a:t>
            </a:r>
            <a:r>
              <a:rPr lang="ru-RU" dirty="0" smtClean="0"/>
              <a:t>узнаем </a:t>
            </a:r>
            <a:r>
              <a:rPr lang="ru-RU" dirty="0"/>
              <a:t>каким образом государство посредством фискальной и </a:t>
            </a:r>
            <a:r>
              <a:rPr lang="ru-RU" dirty="0" smtClean="0"/>
              <a:t>кредитно-денежной </a:t>
            </a:r>
            <a:r>
              <a:rPr lang="ru-RU" dirty="0"/>
              <a:t>политики может предотвратить рецессии и бумы. И все же в центре анализа находится динамика </a:t>
            </a:r>
            <a:r>
              <a:rPr lang="ru-RU" dirty="0" smtClean="0"/>
              <a:t>потребления </a:t>
            </a:r>
            <a:r>
              <a:rPr lang="ru-RU" dirty="0"/>
              <a:t>и инвестиций, изученная нами в этой главе.</a:t>
            </a:r>
          </a:p>
          <a:p>
            <a:pPr marL="0" indent="0">
              <a:buNone/>
            </a:pPr>
            <a:endParaRPr lang="ru-RU" dirty="0"/>
          </a:p>
        </p:txBody>
      </p:sp>
      <p:sp>
        <p:nvSpPr>
          <p:cNvPr id="5" name="Заголовок 4"/>
          <p:cNvSpPr>
            <a:spLocks noGrp="1"/>
          </p:cNvSpPr>
          <p:nvPr>
            <p:ph type="title"/>
          </p:nvPr>
        </p:nvSpPr>
        <p:spPr>
          <a:xfrm>
            <a:off x="323528" y="570156"/>
            <a:ext cx="8568952" cy="1054250"/>
          </a:xfrm>
        </p:spPr>
        <p:txBody>
          <a:bodyPr/>
          <a:lstStyle/>
          <a:p>
            <a:r>
              <a:rPr lang="ru-RU" dirty="0"/>
              <a:t>О ТЕОРИИ СОВОКУПНОГО СПРОСА</a:t>
            </a:r>
          </a:p>
        </p:txBody>
      </p:sp>
    </p:spTree>
    <p:extLst>
      <p:ext uri="{BB962C8B-B14F-4D97-AF65-F5344CB8AC3E}">
        <p14:creationId xmlns:p14="http://schemas.microsoft.com/office/powerpoint/2010/main" val="3384697600"/>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D:\!!!!!!!!!!!!ботва\!!7 семестр\Книга полная\Самуэльсон\23.htm43.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2313" y="548680"/>
            <a:ext cx="8799374" cy="2808312"/>
          </a:xfrm>
          <a:prstGeom prst="rect">
            <a:avLst/>
          </a:prstGeom>
          <a:noFill/>
          <a:extLst>
            <a:ext uri="{909E8E84-426E-40DD-AFC4-6F175D3DCCD1}">
              <a14:hiddenFill xmlns:a14="http://schemas.microsoft.com/office/drawing/2010/main">
                <a:solidFill>
                  <a:srgbClr val="FFFFFF"/>
                </a:solidFill>
              </a14:hiddenFill>
            </a:ext>
          </a:extLst>
        </p:spPr>
      </p:pic>
      <p:sp>
        <p:nvSpPr>
          <p:cNvPr id="8" name="Прямоугольник 7"/>
          <p:cNvSpPr/>
          <p:nvPr/>
        </p:nvSpPr>
        <p:spPr>
          <a:xfrm>
            <a:off x="323528" y="4221088"/>
            <a:ext cx="8496944" cy="1323439"/>
          </a:xfrm>
          <a:prstGeom prst="rect">
            <a:avLst/>
          </a:prstGeom>
        </p:spPr>
        <p:txBody>
          <a:bodyPr wrap="square">
            <a:spAutoFit/>
          </a:bodyPr>
          <a:lstStyle/>
          <a:p>
            <a:r>
              <a:rPr lang="ru-RU" sz="2000" dirty="0"/>
              <a:t>На графиках стрелки показывают влияние на кривую инвестиционного спроса следующих событий; (слева) рост уровня ВВП; (в центре) повышение налогов на доход от инвестиций и (справа) быстрое распространение </a:t>
            </a:r>
            <a:r>
              <a:rPr lang="ru-RU" sz="2000" dirty="0" smtClean="0"/>
              <a:t>пессимизма </a:t>
            </a:r>
            <a:r>
              <a:rPr lang="ru-RU" sz="2000" dirty="0"/>
              <a:t>среди бизнесменов</a:t>
            </a:r>
            <a:r>
              <a:rPr lang="ru-RU" sz="2000" dirty="0" smtClean="0"/>
              <a:t>.</a:t>
            </a:r>
            <a:endParaRPr lang="ru-RU" sz="2000" dirty="0"/>
          </a:p>
        </p:txBody>
      </p:sp>
      <p:sp>
        <p:nvSpPr>
          <p:cNvPr id="9" name="TextBox 8"/>
          <p:cNvSpPr txBox="1"/>
          <p:nvPr/>
        </p:nvSpPr>
        <p:spPr>
          <a:xfrm>
            <a:off x="1214414" y="3571876"/>
            <a:ext cx="6143668" cy="369332"/>
          </a:xfrm>
          <a:prstGeom prst="rect">
            <a:avLst/>
          </a:prstGeom>
          <a:noFill/>
        </p:spPr>
        <p:txBody>
          <a:bodyPr wrap="square" rtlCol="0">
            <a:spAutoFit/>
          </a:bodyPr>
          <a:lstStyle/>
          <a:p>
            <a:r>
              <a:rPr lang="ru-RU" dirty="0" smtClean="0"/>
              <a:t>Рис 11. смещение графика спроса на инвестиции</a:t>
            </a:r>
            <a:endParaRPr lang="ru-RU" dirty="0"/>
          </a:p>
        </p:txBody>
      </p:sp>
    </p:spTree>
    <p:extLst>
      <p:ext uri="{BB962C8B-B14F-4D97-AF65-F5344CB8AC3E}">
        <p14:creationId xmlns:p14="http://schemas.microsoft.com/office/powerpoint/2010/main" val="1506371085"/>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Объект 5"/>
          <p:cNvSpPr>
            <a:spLocks noGrp="1"/>
          </p:cNvSpPr>
          <p:nvPr>
            <p:ph idx="1"/>
          </p:nvPr>
        </p:nvSpPr>
        <p:spPr/>
        <p:txBody>
          <a:bodyPr>
            <a:normAutofit fontScale="70000" lnSpcReduction="20000"/>
          </a:bodyPr>
          <a:lstStyle/>
          <a:p>
            <a:r>
              <a:rPr lang="ru-RU" u="sng" dirty="0"/>
              <a:t>Потребление и сбережения</a:t>
            </a:r>
          </a:p>
          <a:p>
            <a:pPr marL="0" indent="0">
              <a:buNone/>
            </a:pPr>
            <a:r>
              <a:rPr lang="ru-RU" dirty="0"/>
              <a:t>1</a:t>
            </a:r>
            <a:r>
              <a:rPr lang="ru-RU" dirty="0" smtClean="0"/>
              <a:t>. </a:t>
            </a:r>
            <a:r>
              <a:rPr lang="ru-RU" dirty="0"/>
              <a:t>Располагаемый доход играет важную роль при определении потребления и сбережения. Взаимосвязь между совокупным потреблением и совокупным доходом выражается функцией потребления. В связи с тем, что каждый доллар дохода либо сберегается, либо потребляется, функция сбережений </a:t>
            </a:r>
            <a:r>
              <a:rPr lang="ru-RU" dirty="0" smtClean="0"/>
              <a:t>является </a:t>
            </a:r>
            <a:r>
              <a:rPr lang="ru-RU" dirty="0"/>
              <a:t>зеркальным отражением функции потребления.</a:t>
            </a:r>
          </a:p>
          <a:p>
            <a:pPr marL="0" indent="0">
              <a:buNone/>
            </a:pPr>
            <a:r>
              <a:rPr lang="ru-RU" dirty="0"/>
              <a:t>2</a:t>
            </a:r>
            <a:r>
              <a:rPr lang="ru-RU" dirty="0" smtClean="0"/>
              <a:t>. </a:t>
            </a:r>
            <a:r>
              <a:rPr lang="ru-RU" dirty="0"/>
              <a:t>Запомните основные характеристики потребления и </a:t>
            </a:r>
            <a:r>
              <a:rPr lang="ru-RU" dirty="0" smtClean="0"/>
              <a:t>инвестиций.1</a:t>
            </a:r>
            <a:endParaRPr lang="ru-RU" dirty="0"/>
          </a:p>
          <a:p>
            <a:pPr marL="0" indent="0">
              <a:buNone/>
            </a:pPr>
            <a:r>
              <a:rPr lang="ru-RU" dirty="0" smtClean="0"/>
              <a:t>	• </a:t>
            </a:r>
            <a:r>
              <a:rPr lang="ru-RU" dirty="0"/>
              <a:t>Функция потребления (сбережения) описывает </a:t>
            </a:r>
            <a:r>
              <a:rPr lang="ru-RU" dirty="0" smtClean="0"/>
              <a:t>зависимость </a:t>
            </a:r>
            <a:r>
              <a:rPr lang="ru-RU" dirty="0"/>
              <a:t>уровня </a:t>
            </a:r>
            <a:r>
              <a:rPr lang="ru-RU" dirty="0" smtClean="0"/>
              <a:t>потребления (сбережения</a:t>
            </a:r>
            <a:r>
              <a:rPr lang="ru-RU" dirty="0"/>
              <a:t>) от уровня </a:t>
            </a:r>
            <a:r>
              <a:rPr lang="ru-RU" dirty="0" smtClean="0"/>
              <a:t>располагаемого </a:t>
            </a:r>
            <a:r>
              <a:rPr lang="ru-RU" dirty="0"/>
              <a:t>дохода.</a:t>
            </a:r>
          </a:p>
          <a:p>
            <a:pPr marL="0" indent="0">
              <a:buNone/>
            </a:pPr>
            <a:r>
              <a:rPr lang="ru-RU" dirty="0" smtClean="0"/>
              <a:t>	• </a:t>
            </a:r>
            <a:r>
              <a:rPr lang="ru-RU" dirty="0"/>
              <a:t>Предельная склонность к потреблению (МРС) показывает насколько увеличится потребление при увеличении </a:t>
            </a:r>
            <a:r>
              <a:rPr lang="ru-RU" dirty="0" smtClean="0"/>
              <a:t>располагаемого </a:t>
            </a:r>
            <a:r>
              <a:rPr lang="ru-RU" dirty="0"/>
              <a:t>дохода на один доллар.</a:t>
            </a:r>
          </a:p>
          <a:p>
            <a:pPr marL="0" indent="0">
              <a:buNone/>
            </a:pPr>
            <a:r>
              <a:rPr lang="ru-RU" dirty="0" smtClean="0"/>
              <a:t>	• </a:t>
            </a:r>
            <a:r>
              <a:rPr lang="ru-RU" dirty="0"/>
              <a:t>Предельная склонность к сбережению (MPS) показывает насколько увеличатся сбережения при увеличении </a:t>
            </a:r>
            <a:r>
              <a:rPr lang="ru-RU" dirty="0" smtClean="0"/>
              <a:t>располагаемого </a:t>
            </a:r>
            <a:r>
              <a:rPr lang="ru-RU" dirty="0"/>
              <a:t>дохода на один доллар.</a:t>
            </a:r>
          </a:p>
          <a:p>
            <a:pPr marL="0" indent="0">
              <a:buNone/>
            </a:pPr>
            <a:r>
              <a:rPr lang="ru-RU" dirty="0" smtClean="0"/>
              <a:t>	• </a:t>
            </a:r>
            <a:r>
              <a:rPr lang="ru-RU" dirty="0"/>
              <a:t>Графически значения МРС и MPS определяются с </a:t>
            </a:r>
            <a:r>
              <a:rPr lang="ru-RU" dirty="0" smtClean="0"/>
              <a:t>помощью </a:t>
            </a:r>
            <a:r>
              <a:rPr lang="ru-RU" dirty="0"/>
              <a:t>наклона графиков потребления и сбережения </a:t>
            </a:r>
            <a:r>
              <a:rPr lang="ru-RU" dirty="0" smtClean="0"/>
              <a:t>соответственно</a:t>
            </a:r>
          </a:p>
          <a:p>
            <a:pPr marL="0" indent="0">
              <a:buNone/>
            </a:pPr>
            <a:r>
              <a:rPr lang="ru-RU" dirty="0"/>
              <a:t>	</a:t>
            </a:r>
            <a:r>
              <a:rPr lang="ru-RU" dirty="0" smtClean="0"/>
              <a:t>• MPS=1-МРС</a:t>
            </a:r>
            <a:endParaRPr lang="ru-RU" dirty="0"/>
          </a:p>
        </p:txBody>
      </p:sp>
      <p:sp>
        <p:nvSpPr>
          <p:cNvPr id="5" name="Заголовок 4"/>
          <p:cNvSpPr>
            <a:spLocks noGrp="1"/>
          </p:cNvSpPr>
          <p:nvPr>
            <p:ph type="title"/>
          </p:nvPr>
        </p:nvSpPr>
        <p:spPr/>
        <p:txBody>
          <a:bodyPr/>
          <a:lstStyle/>
          <a:p>
            <a:r>
              <a:rPr lang="ru-RU" dirty="0"/>
              <a:t>РЕЗЮМЕ</a:t>
            </a:r>
          </a:p>
        </p:txBody>
      </p:sp>
    </p:spTree>
    <p:extLst>
      <p:ext uri="{BB962C8B-B14F-4D97-AF65-F5344CB8AC3E}">
        <p14:creationId xmlns:p14="http://schemas.microsoft.com/office/powerpoint/2010/main" val="224912057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normAutofit fontScale="47500" lnSpcReduction="20000"/>
          </a:bodyPr>
          <a:lstStyle/>
          <a:p>
            <a:pPr marL="0" indent="0">
              <a:buNone/>
            </a:pPr>
            <a:r>
              <a:rPr lang="ru-RU" sz="3800" dirty="0" smtClean="0"/>
              <a:t>3.В </a:t>
            </a:r>
            <a:r>
              <a:rPr lang="ru-RU" sz="3800" dirty="0"/>
              <a:t>сумме индивидуальные функции потребления составляют функцию национального потребления, которая в простейшей форме показывает совокупные расходы на потребление как функцию от располагаемого дохода. На изменение в потреблении также значительное влияние оказывают и другие переменные, такие как богатство, возраст и ожидаемые доходы</a:t>
            </a:r>
            <a:r>
              <a:rPr lang="ru-RU" sz="3800" dirty="0" smtClean="0"/>
              <a:t>.</a:t>
            </a:r>
          </a:p>
          <a:p>
            <a:pPr marL="0" indent="0">
              <a:buNone/>
            </a:pPr>
            <a:endParaRPr lang="ru-RU" sz="3800" dirty="0"/>
          </a:p>
          <a:p>
            <a:pPr marL="0" indent="0">
              <a:buNone/>
            </a:pPr>
            <a:r>
              <a:rPr lang="ru-RU" sz="3800" dirty="0"/>
              <a:t>4. Поскольку личные сбережения являются главным компонентом национальных сбережений, экономисты обеспокоены резким уменьшением нормы личных сбережений за последнее десятилетие. Факторы, которые привели к уменьшению нормы сбережений, неизвестны. Однако экономисты предполагают, что такими факторами могут быть: «щедрость» федеральных программ социального обеспечения, замедление темпов экономического роста и изменения на рынках капитала.</a:t>
            </a:r>
          </a:p>
          <a:p>
            <a:endParaRPr lang="ru-RU" u="sng" dirty="0" smtClean="0"/>
          </a:p>
          <a:p>
            <a:pPr marL="0" indent="0">
              <a:buNone/>
            </a:pPr>
            <a:endParaRPr lang="ru-RU" u="sng" dirty="0" smtClean="0"/>
          </a:p>
          <a:p>
            <a:pPr marL="0" indent="0">
              <a:buNone/>
            </a:pPr>
            <a:endParaRPr lang="ru-RU" u="sng" dirty="0"/>
          </a:p>
          <a:p>
            <a:endParaRPr lang="ru-RU" dirty="0"/>
          </a:p>
        </p:txBody>
      </p:sp>
      <p:sp>
        <p:nvSpPr>
          <p:cNvPr id="3" name="Заголовок 2"/>
          <p:cNvSpPr>
            <a:spLocks noGrp="1"/>
          </p:cNvSpPr>
          <p:nvPr>
            <p:ph type="title"/>
          </p:nvPr>
        </p:nvSpPr>
        <p:spPr/>
        <p:txBody>
          <a:bodyPr/>
          <a:lstStyle/>
          <a:p>
            <a:r>
              <a:rPr lang="ru-RU" dirty="0"/>
              <a:t>РЕЗЮМЕ</a:t>
            </a:r>
          </a:p>
        </p:txBody>
      </p:sp>
    </p:spTree>
    <p:extLst>
      <p:ext uri="{BB962C8B-B14F-4D97-AF65-F5344CB8AC3E}">
        <p14:creationId xmlns:p14="http://schemas.microsoft.com/office/powerpoint/2010/main" val="3584976828"/>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431003" y="1988840"/>
            <a:ext cx="8712968" cy="4177605"/>
          </a:xfrm>
        </p:spPr>
        <p:txBody>
          <a:bodyPr>
            <a:noAutofit/>
          </a:bodyPr>
          <a:lstStyle/>
          <a:p>
            <a:pPr marL="0" indent="0">
              <a:buNone/>
            </a:pPr>
            <a:r>
              <a:rPr lang="ru-RU" sz="1600" u="sng" dirty="0"/>
              <a:t>Инвестиции</a:t>
            </a:r>
          </a:p>
          <a:p>
            <a:pPr marL="0" indent="0">
              <a:buNone/>
            </a:pPr>
            <a:r>
              <a:rPr lang="ru-RU" sz="1600" dirty="0"/>
              <a:t>5.Инвестиции в жилищное строительство, производственные сооружения и оборудование являются вторым основным компонентом совокупных расходов. Предприятия осуществляют инвестиции для того, чтобы получить прибыль. Исходя из этого, основными экономическими факторами, определяющими уровень инвестиций, являются доход от капиталовложений (который зависит, прежде всего, от стадии делового цикла и отражается в принципе акселератора), издержки инвестирования (которые определяются процентными ставками и налоговой политикой) и ожидания предпринимателей в отношении развития событий в будущем. Однако поскольку поведение этих детерминантов в будущем сложно предвидеть, инвестиции считаются наиболее изменчивым компонентом совокупных расходов</a:t>
            </a:r>
            <a:r>
              <a:rPr lang="ru-RU" sz="1600" dirty="0" smtClean="0"/>
              <a:t>.</a:t>
            </a:r>
          </a:p>
          <a:p>
            <a:pPr marL="0" indent="0">
              <a:buNone/>
            </a:pPr>
            <a:endParaRPr lang="ru-RU" sz="1600" dirty="0"/>
          </a:p>
          <a:p>
            <a:pPr marL="0" indent="0">
              <a:buNone/>
            </a:pPr>
            <a:r>
              <a:rPr lang="ru-RU" sz="1600" dirty="0"/>
              <a:t>6. Функция, спроса на инвестиции отражает взаимосвязь между ; уровнем расходов на инвестиции и процентной ставкой. Поскольку прибыльность инвестиций находится в обратной зависимости от ставки процента, которая является издержками использования капитала, мы можем построить нисходящую кривую спроса на инвестиции. Снижение процентных ставок приводит к тому, что количество прибыльных инвестиционных проектов увеличивается, что подтверждается нисходящей траекторией кривой спроса на инвестиции. </a:t>
            </a:r>
          </a:p>
          <a:p>
            <a:endParaRPr lang="ru-RU" sz="2000" u="sng" dirty="0" smtClean="0"/>
          </a:p>
          <a:p>
            <a:pPr marL="0" indent="0">
              <a:buNone/>
            </a:pPr>
            <a:endParaRPr lang="ru-RU" sz="2000" u="sng" dirty="0" smtClean="0"/>
          </a:p>
          <a:p>
            <a:pPr marL="0" indent="0">
              <a:buNone/>
            </a:pPr>
            <a:endParaRPr lang="ru-RU" sz="2000" u="sng" dirty="0"/>
          </a:p>
          <a:p>
            <a:endParaRPr lang="ru-RU" sz="2000" dirty="0"/>
          </a:p>
        </p:txBody>
      </p:sp>
      <p:sp>
        <p:nvSpPr>
          <p:cNvPr id="3" name="Заголовок 2"/>
          <p:cNvSpPr>
            <a:spLocks noGrp="1"/>
          </p:cNvSpPr>
          <p:nvPr>
            <p:ph type="title"/>
          </p:nvPr>
        </p:nvSpPr>
        <p:spPr/>
        <p:txBody>
          <a:bodyPr/>
          <a:lstStyle/>
          <a:p>
            <a:r>
              <a:rPr lang="ru-RU" dirty="0"/>
              <a:t>РЕЗЮМЕ</a:t>
            </a:r>
          </a:p>
        </p:txBody>
      </p:sp>
    </p:spTree>
    <p:extLst>
      <p:ext uri="{BB962C8B-B14F-4D97-AF65-F5344CB8AC3E}">
        <p14:creationId xmlns:p14="http://schemas.microsoft.com/office/powerpoint/2010/main" val="3411068185"/>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normAutofit fontScale="85000" lnSpcReduction="20000"/>
          </a:bodyPr>
          <a:lstStyle/>
          <a:p>
            <a:r>
              <a:rPr lang="ru-RU" b="1" dirty="0" smtClean="0"/>
              <a:t>Потребление и сбережения</a:t>
            </a:r>
          </a:p>
          <a:p>
            <a:r>
              <a:rPr lang="ru-RU" dirty="0" smtClean="0"/>
              <a:t>предельная </a:t>
            </a:r>
            <a:r>
              <a:rPr lang="ru-RU" dirty="0"/>
              <a:t>склонность к сбережению (MPS)</a:t>
            </a:r>
          </a:p>
          <a:p>
            <a:r>
              <a:rPr lang="ru-RU" dirty="0"/>
              <a:t>МРС + MPS = 1            </a:t>
            </a:r>
          </a:p>
          <a:p>
            <a:r>
              <a:rPr lang="ru-RU" dirty="0" smtClean="0"/>
              <a:t>функция </a:t>
            </a:r>
            <a:r>
              <a:rPr lang="ru-RU" dirty="0"/>
              <a:t>национального потребления и функция потребления домашнего хозяйства</a:t>
            </a:r>
          </a:p>
          <a:p>
            <a:r>
              <a:rPr lang="ru-RU" dirty="0"/>
              <a:t>факторы потребления: текущий располагаемый доход, перманентный доход, возраст, </a:t>
            </a:r>
            <a:r>
              <a:rPr lang="ru-RU" dirty="0" smtClean="0"/>
              <a:t>богатство</a:t>
            </a:r>
            <a:endParaRPr lang="ru-RU" dirty="0"/>
          </a:p>
          <a:p>
            <a:r>
              <a:rPr lang="ru-RU" dirty="0" smtClean="0"/>
              <a:t>точка порогового дохода  </a:t>
            </a:r>
          </a:p>
          <a:p>
            <a:r>
              <a:rPr lang="ru-RU" dirty="0"/>
              <a:t>б</a:t>
            </a:r>
            <a:r>
              <a:rPr lang="ru-RU" dirty="0" smtClean="0"/>
              <a:t>иссектриса </a:t>
            </a:r>
          </a:p>
          <a:p>
            <a:r>
              <a:rPr lang="ru-RU" dirty="0"/>
              <a:t> </a:t>
            </a:r>
            <a:r>
              <a:rPr lang="ru-RU" b="1" dirty="0"/>
              <a:t>Инвестиции</a:t>
            </a:r>
            <a:endParaRPr lang="ru-RU" dirty="0"/>
          </a:p>
          <a:p>
            <a:r>
              <a:rPr lang="ru-RU" dirty="0"/>
              <a:t>факторы инвестиций: выручка, издержки, ожидания</a:t>
            </a:r>
          </a:p>
          <a:p>
            <a:r>
              <a:rPr lang="ru-RU" dirty="0"/>
              <a:t>влияние процентных ставок на </a:t>
            </a:r>
            <a:r>
              <a:rPr lang="ru-RU" i="1" dirty="0"/>
              <a:t>I</a:t>
            </a:r>
            <a:r>
              <a:rPr lang="ru-RU" dirty="0"/>
              <a:t> </a:t>
            </a:r>
            <a:endParaRPr lang="ru-RU" dirty="0" smtClean="0"/>
          </a:p>
          <a:p>
            <a:r>
              <a:rPr lang="ru-RU" dirty="0" smtClean="0"/>
              <a:t>функция </a:t>
            </a:r>
            <a:r>
              <a:rPr lang="ru-RU" dirty="0"/>
              <a:t>спроса на инвестиции</a:t>
            </a:r>
          </a:p>
          <a:p>
            <a:endParaRPr lang="ru-RU" dirty="0"/>
          </a:p>
        </p:txBody>
      </p:sp>
      <p:sp>
        <p:nvSpPr>
          <p:cNvPr id="3" name="Заголовок 2"/>
          <p:cNvSpPr>
            <a:spLocks noGrp="1"/>
          </p:cNvSpPr>
          <p:nvPr>
            <p:ph type="title"/>
          </p:nvPr>
        </p:nvSpPr>
        <p:spPr/>
        <p:txBody>
          <a:bodyPr/>
          <a:lstStyle/>
          <a:p>
            <a:r>
              <a:rPr lang="ru-RU" dirty="0"/>
              <a:t>КЛЮЧЕВЫЕ ПОНЯТИЯ</a:t>
            </a:r>
          </a:p>
        </p:txBody>
      </p:sp>
    </p:spTree>
    <p:extLst>
      <p:ext uri="{BB962C8B-B14F-4D97-AF65-F5344CB8AC3E}">
        <p14:creationId xmlns:p14="http://schemas.microsoft.com/office/powerpoint/2010/main" val="20938582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5" name="Объект 4"/>
          <p:cNvGraphicFramePr>
            <a:graphicFrameLocks noGrp="1"/>
          </p:cNvGraphicFramePr>
          <p:nvPr>
            <p:ph idx="1"/>
            <p:extLst>
              <p:ext uri="{D42A27DB-BD31-4B8C-83A1-F6EECF244321}">
                <p14:modId xmlns:p14="http://schemas.microsoft.com/office/powerpoint/2010/main" val="2003829744"/>
              </p:ext>
            </p:extLst>
          </p:nvPr>
        </p:nvGraphicFramePr>
        <p:xfrm>
          <a:off x="1660991" y="2162779"/>
          <a:ext cx="5822018" cy="4626864"/>
        </p:xfrm>
        <a:graphic>
          <a:graphicData uri="http://schemas.openxmlformats.org/drawingml/2006/table">
            <a:tbl>
              <a:tblPr firstRow="1" firstCol="1" bandRow="1">
                <a:tableStyleId>{E8B1032C-EA38-4F05-BA0D-38AFFFC7BED3}</a:tableStyleId>
              </a:tblPr>
              <a:tblGrid>
                <a:gridCol w="1940470"/>
                <a:gridCol w="1940470"/>
                <a:gridCol w="1941078"/>
              </a:tblGrid>
              <a:tr h="369358">
                <a:tc>
                  <a:txBody>
                    <a:bodyPr/>
                    <a:lstStyle/>
                    <a:p>
                      <a:pPr algn="ctr">
                        <a:lnSpc>
                          <a:spcPct val="115000"/>
                        </a:lnSpc>
                        <a:spcAft>
                          <a:spcPts val="0"/>
                        </a:spcAft>
                      </a:pPr>
                      <a:r>
                        <a:rPr lang="ru-RU" sz="1200" dirty="0">
                          <a:effectLst/>
                        </a:rPr>
                        <a:t>Категория потребления</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a:effectLst/>
                        </a:rPr>
                        <a:t>Ценность </a:t>
                      </a:r>
                      <a:r>
                        <a:rPr lang="ru-RU" sz="1200" dirty="0" smtClean="0">
                          <a:effectLst/>
                        </a:rPr>
                        <a:t>категории</a:t>
                      </a:r>
                      <a:r>
                        <a:rPr lang="en-US" sz="1200" dirty="0" smtClean="0">
                          <a:effectLst/>
                        </a:rPr>
                        <a:t> </a:t>
                      </a:r>
                      <a:r>
                        <a:rPr lang="ru-RU" sz="1200" dirty="0" smtClean="0">
                          <a:effectLst/>
                        </a:rPr>
                        <a:t>в</a:t>
                      </a:r>
                      <a:r>
                        <a:rPr lang="ru-RU" sz="1200" baseline="0" dirty="0" smtClean="0">
                          <a:effectLst/>
                        </a:rPr>
                        <a:t> 1996 г.</a:t>
                      </a:r>
                      <a:r>
                        <a:rPr lang="ru-RU" sz="1200" dirty="0" smtClean="0">
                          <a:effectLst/>
                        </a:rPr>
                        <a:t> </a:t>
                      </a:r>
                      <a:r>
                        <a:rPr lang="ru-RU" sz="1200" dirty="0">
                          <a:effectLst/>
                        </a:rPr>
                        <a:t>(млрд. долл.)</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В % от суммы потребления</a:t>
                      </a:r>
                      <a:endParaRPr lang="ru-RU" sz="1200">
                        <a:effectLst/>
                        <a:latin typeface="Calibri"/>
                        <a:ea typeface="Calibri"/>
                        <a:cs typeface="Times New Roman"/>
                      </a:endParaRPr>
                    </a:p>
                  </a:txBody>
                  <a:tcPr marL="65696" marR="65696" marT="0" marB="0"/>
                </a:tc>
              </a:tr>
              <a:tr h="369358">
                <a:tc>
                  <a:txBody>
                    <a:bodyPr/>
                    <a:lstStyle/>
                    <a:p>
                      <a:pPr algn="ctr">
                        <a:lnSpc>
                          <a:spcPct val="115000"/>
                        </a:lnSpc>
                        <a:spcAft>
                          <a:spcPts val="0"/>
                        </a:spcAft>
                      </a:pPr>
                      <a:r>
                        <a:rPr lang="ru-RU" sz="1200" dirty="0">
                          <a:effectLst/>
                        </a:rPr>
                        <a:t>Товары длительного пользования</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smtClean="0">
                          <a:effectLst/>
                        </a:rPr>
                        <a:t>632</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12</a:t>
                      </a:r>
                      <a:endParaRPr lang="ru-RU" sz="120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dirty="0">
                          <a:effectLst/>
                        </a:rPr>
                        <a:t>Автомобили</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a:effectLst/>
                        </a:rPr>
                        <a:t>253</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a:effectLst/>
                        </a:rPr>
                        <a:t> </a:t>
                      </a:r>
                      <a:endParaRPr lang="ru-RU" sz="120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dirty="0">
                          <a:effectLst/>
                        </a:rPr>
                        <a:t>Домашний инвентарь</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254</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a:effectLst/>
                        </a:rPr>
                        <a:t> </a:t>
                      </a:r>
                      <a:endParaRPr lang="ru-RU" sz="120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dirty="0">
                          <a:effectLst/>
                        </a:rPr>
                        <a:t>Прочее</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a:effectLst/>
                        </a:rPr>
                        <a:t>125</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a:effectLst/>
                        </a:rPr>
                        <a:t> </a:t>
                      </a:r>
                      <a:endParaRPr lang="ru-RU" sz="1200">
                        <a:effectLst/>
                        <a:latin typeface="Calibri"/>
                        <a:ea typeface="Calibri"/>
                        <a:cs typeface="Times New Roman"/>
                      </a:endParaRPr>
                    </a:p>
                  </a:txBody>
                  <a:tcPr marL="65696" marR="65696" marT="0" marB="0"/>
                </a:tc>
              </a:tr>
              <a:tr h="369358">
                <a:tc>
                  <a:txBody>
                    <a:bodyPr/>
                    <a:lstStyle/>
                    <a:p>
                      <a:pPr algn="ctr">
                        <a:lnSpc>
                          <a:spcPct val="115000"/>
                        </a:lnSpc>
                        <a:spcAft>
                          <a:spcPts val="0"/>
                        </a:spcAft>
                      </a:pPr>
                      <a:r>
                        <a:rPr lang="ru-RU" sz="1200">
                          <a:effectLst/>
                        </a:rPr>
                        <a:t>Товары кратковременного пользования</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a:effectLst/>
                        </a:rPr>
                        <a:t>1545</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30</a:t>
                      </a:r>
                      <a:endParaRPr lang="ru-RU" sz="120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Продукты питания</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a:effectLst/>
                        </a:rPr>
                        <a:t>772</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a:effectLst/>
                        </a:rPr>
                        <a:t> </a:t>
                      </a:r>
                      <a:endParaRPr lang="ru-RU" sz="120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Одежда</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a:effectLst/>
                        </a:rPr>
                        <a:t>264</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a:effectLst/>
                        </a:rPr>
                        <a:t> </a:t>
                      </a:r>
                      <a:endParaRPr lang="ru-RU" sz="120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Энергия</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a:effectLst/>
                        </a:rPr>
                        <a:t>133</a:t>
                      </a:r>
                      <a:endParaRPr lang="ru-RU" sz="1200" dirty="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dirty="0">
                          <a:effectLst/>
                        </a:rPr>
                        <a:t> </a:t>
                      </a:r>
                      <a:endParaRPr lang="ru-RU" sz="1200" dirty="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Прочее</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375</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dirty="0">
                          <a:effectLst/>
                        </a:rPr>
                        <a:t> </a:t>
                      </a:r>
                      <a:endParaRPr lang="ru-RU" sz="1200" dirty="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Услуги</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2974</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a:effectLst/>
                        </a:rPr>
                        <a:t>58</a:t>
                      </a:r>
                      <a:endParaRPr lang="ru-RU" sz="1200" dirty="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ЖКХ</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a:effectLst/>
                        </a:rPr>
                        <a:t> </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dirty="0">
                          <a:effectLst/>
                        </a:rPr>
                        <a:t> </a:t>
                      </a:r>
                      <a:endParaRPr lang="ru-RU" sz="1200" dirty="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Бытовые услуги</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310</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dirty="0">
                          <a:effectLst/>
                        </a:rPr>
                        <a:t> </a:t>
                      </a:r>
                      <a:endParaRPr lang="ru-RU" sz="1200" dirty="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Транспортные услуги</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205</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dirty="0">
                          <a:effectLst/>
                        </a:rPr>
                        <a:t> </a:t>
                      </a:r>
                      <a:endParaRPr lang="ru-RU" sz="1200" dirty="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Медицинские услуги</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816</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dirty="0">
                          <a:effectLst/>
                        </a:rPr>
                        <a:t> </a:t>
                      </a:r>
                      <a:endParaRPr lang="ru-RU" sz="1200" dirty="0">
                        <a:effectLst/>
                        <a:latin typeface="Calibri"/>
                        <a:ea typeface="Calibri"/>
                        <a:cs typeface="Times New Roman"/>
                      </a:endParaRPr>
                    </a:p>
                  </a:txBody>
                  <a:tcPr marL="65696" marR="65696" marT="0" marB="0"/>
                </a:tc>
              </a:tr>
              <a:tr h="184679">
                <a:tc>
                  <a:txBody>
                    <a:bodyPr/>
                    <a:lstStyle/>
                    <a:p>
                      <a:pPr algn="ctr">
                        <a:lnSpc>
                          <a:spcPct val="115000"/>
                        </a:lnSpc>
                        <a:spcAft>
                          <a:spcPts val="0"/>
                        </a:spcAft>
                      </a:pPr>
                      <a:r>
                        <a:rPr lang="ru-RU" sz="1200">
                          <a:effectLst/>
                        </a:rPr>
                        <a:t>Прочее</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a:effectLst/>
                        </a:rPr>
                        <a:t> </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en-US" sz="1200" dirty="0">
                          <a:effectLst/>
                        </a:rPr>
                        <a:t> </a:t>
                      </a:r>
                      <a:endParaRPr lang="ru-RU" sz="1200" dirty="0">
                        <a:effectLst/>
                        <a:latin typeface="Calibri"/>
                        <a:ea typeface="Calibri"/>
                        <a:cs typeface="Times New Roman"/>
                      </a:endParaRPr>
                    </a:p>
                  </a:txBody>
                  <a:tcPr marL="65696" marR="65696" marT="0" marB="0"/>
                </a:tc>
              </a:tr>
              <a:tr h="369358">
                <a:tc>
                  <a:txBody>
                    <a:bodyPr/>
                    <a:lstStyle/>
                    <a:p>
                      <a:pPr algn="ctr">
                        <a:lnSpc>
                          <a:spcPct val="115000"/>
                        </a:lnSpc>
                        <a:spcAft>
                          <a:spcPts val="0"/>
                        </a:spcAft>
                      </a:pPr>
                      <a:r>
                        <a:rPr lang="ru-RU" sz="1200">
                          <a:effectLst/>
                        </a:rPr>
                        <a:t>Всего: расходы на личное потребление</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a:effectLst/>
                        </a:rPr>
                        <a:t>5151</a:t>
                      </a:r>
                      <a:endParaRPr lang="ru-RU" sz="1200">
                        <a:effectLst/>
                        <a:latin typeface="Calibri"/>
                        <a:ea typeface="Calibri"/>
                        <a:cs typeface="Times New Roman"/>
                      </a:endParaRPr>
                    </a:p>
                  </a:txBody>
                  <a:tcPr marL="65696" marR="65696" marT="0" marB="0"/>
                </a:tc>
                <a:tc>
                  <a:txBody>
                    <a:bodyPr/>
                    <a:lstStyle/>
                    <a:p>
                      <a:pPr algn="ctr">
                        <a:lnSpc>
                          <a:spcPct val="115000"/>
                        </a:lnSpc>
                        <a:spcAft>
                          <a:spcPts val="0"/>
                        </a:spcAft>
                      </a:pPr>
                      <a:r>
                        <a:rPr lang="ru-RU" sz="1200" dirty="0">
                          <a:effectLst/>
                        </a:rPr>
                        <a:t>100</a:t>
                      </a:r>
                      <a:endParaRPr lang="ru-RU" sz="1200" dirty="0">
                        <a:effectLst/>
                        <a:latin typeface="Calibri"/>
                        <a:ea typeface="Calibri"/>
                        <a:cs typeface="Times New Roman"/>
                      </a:endParaRPr>
                    </a:p>
                  </a:txBody>
                  <a:tcPr marL="65696" marR="65696" marT="0" marB="0"/>
                </a:tc>
              </a:tr>
            </a:tbl>
          </a:graphicData>
        </a:graphic>
      </p:graphicFrame>
      <p:sp>
        <p:nvSpPr>
          <p:cNvPr id="3" name="Заголовок 2"/>
          <p:cNvSpPr>
            <a:spLocks noGrp="1"/>
          </p:cNvSpPr>
          <p:nvPr>
            <p:ph type="title"/>
          </p:nvPr>
        </p:nvSpPr>
        <p:spPr/>
        <p:txBody>
          <a:bodyPr/>
          <a:lstStyle/>
          <a:p>
            <a:r>
              <a:rPr lang="ru-RU" sz="1800" dirty="0" smtClean="0"/>
              <a:t>Табл. 1</a:t>
            </a:r>
            <a:r>
              <a:rPr lang="ru-RU" sz="1800" dirty="0"/>
              <a:t>. Основные компоненты </a:t>
            </a:r>
            <a:r>
              <a:rPr lang="ru-RU" sz="1800" dirty="0" smtClean="0"/>
              <a:t>потребления.</a:t>
            </a:r>
            <a:r>
              <a:rPr lang="ru-RU" sz="1800" dirty="0"/>
              <a:t/>
            </a:r>
            <a:br>
              <a:rPr lang="ru-RU" sz="1800" dirty="0"/>
            </a:br>
            <a:r>
              <a:rPr lang="ru-RU" sz="1400" dirty="0"/>
              <a:t>Мы делим потребление на три категории: товары длительного пользования, товары кратковременного пользования и услуги. Объем </a:t>
            </a:r>
            <a:r>
              <a:rPr lang="ru-RU" sz="1400" dirty="0" smtClean="0"/>
              <a:t>сектора </a:t>
            </a:r>
            <a:r>
              <a:rPr lang="ru-RU" sz="1400" dirty="0"/>
              <a:t>услуг постепенно увеличивается по мере удовлетворения основных потребностей в продуктах питания, а доля расходов на сохранение </a:t>
            </a:r>
            <a:r>
              <a:rPr lang="ru-RU" sz="1400" dirty="0" smtClean="0"/>
              <a:t>здоровья </a:t>
            </a:r>
            <a:r>
              <a:rPr lang="ru-RU" sz="1400" dirty="0"/>
              <a:t>развлечения и образование в </a:t>
            </a:r>
            <a:r>
              <a:rPr lang="ru-RU" sz="1400" dirty="0" smtClean="0"/>
              <a:t>семейном бюджете </a:t>
            </a:r>
            <a:r>
              <a:rPr lang="ru-RU" sz="1400" dirty="0"/>
              <a:t>возрастает. (Источник: Министерство торговли США.)</a:t>
            </a:r>
          </a:p>
        </p:txBody>
      </p:sp>
    </p:spTree>
    <p:extLst>
      <p:ext uri="{BB962C8B-B14F-4D97-AF65-F5344CB8AC3E}">
        <p14:creationId xmlns:p14="http://schemas.microsoft.com/office/powerpoint/2010/main" val="3711479826"/>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179512" y="764704"/>
            <a:ext cx="8856984" cy="5904656"/>
          </a:xfrm>
        </p:spPr>
        <p:txBody>
          <a:bodyPr>
            <a:normAutofit fontScale="85000" lnSpcReduction="20000"/>
          </a:bodyPr>
          <a:lstStyle/>
          <a:p>
            <a:r>
              <a:rPr lang="ru-RU" dirty="0"/>
              <a:t>1. </a:t>
            </a:r>
            <a:r>
              <a:rPr lang="ru-RU" dirty="0" smtClean="0"/>
              <a:t>Обобщите особенности расходования средств на продукты питания, одежду, предметы роскоши и сбережения.</a:t>
            </a:r>
            <a:endParaRPr lang="ru-RU" dirty="0"/>
          </a:p>
          <a:p>
            <a:endParaRPr lang="ru-RU" dirty="0"/>
          </a:p>
          <a:p>
            <a:r>
              <a:rPr lang="ru-RU" dirty="0"/>
              <a:t>2. </a:t>
            </a:r>
            <a:r>
              <a:rPr lang="ru-RU" dirty="0" smtClean="0"/>
              <a:t>Используя графики </a:t>
            </a:r>
            <a:r>
              <a:rPr lang="ru-RU" dirty="0"/>
              <a:t>функции потребления и </a:t>
            </a:r>
            <a:r>
              <a:rPr lang="ru-RU" dirty="0" smtClean="0"/>
              <a:t>кривой </a:t>
            </a:r>
            <a:r>
              <a:rPr lang="ru-RU" dirty="0"/>
              <a:t>спроса на </a:t>
            </a:r>
            <a:r>
              <a:rPr lang="ru-RU" dirty="0" smtClean="0"/>
              <a:t>инвестиции следует различить сдвиги кривых и движения вдоль них.  </a:t>
            </a:r>
            <a:r>
              <a:rPr lang="ru-RU" dirty="0"/>
              <a:t>в качестве </a:t>
            </a:r>
            <a:r>
              <a:rPr lang="ru-RU" dirty="0" smtClean="0"/>
              <a:t>инструментов анализа, нам необходимо различать между собой сдвиги кривых и движения вдоль них.</a:t>
            </a:r>
            <a:endParaRPr lang="ru-RU" dirty="0"/>
          </a:p>
          <a:p>
            <a:r>
              <a:rPr lang="ru-RU" dirty="0" smtClean="0"/>
              <a:t>- </a:t>
            </a:r>
            <a:r>
              <a:rPr lang="ru-RU" dirty="0"/>
              <a:t>Четко </a:t>
            </a:r>
            <a:r>
              <a:rPr lang="ru-RU" dirty="0" smtClean="0"/>
              <a:t>определите по отношению к двум кривым, </a:t>
            </a:r>
            <a:r>
              <a:rPr lang="ru-RU" dirty="0"/>
              <a:t>какие события </a:t>
            </a:r>
            <a:r>
              <a:rPr lang="ru-RU" dirty="0" smtClean="0"/>
              <a:t>вызовут смещение графиков, а какие движение вдоль них.</a:t>
            </a:r>
            <a:endParaRPr lang="ru-RU" dirty="0"/>
          </a:p>
          <a:p>
            <a:r>
              <a:rPr lang="ru-RU" dirty="0" smtClean="0"/>
              <a:t>- </a:t>
            </a:r>
            <a:r>
              <a:rPr lang="ru-RU" dirty="0"/>
              <a:t>О</a:t>
            </a:r>
            <a:r>
              <a:rPr lang="ru-RU" dirty="0" smtClean="0"/>
              <a:t>бъясните устно </a:t>
            </a:r>
            <a:r>
              <a:rPr lang="ru-RU" dirty="0"/>
              <a:t>и покажите </a:t>
            </a:r>
            <a:r>
              <a:rPr lang="ru-RU" dirty="0" smtClean="0"/>
              <a:t>графически</a:t>
            </a:r>
            <a:r>
              <a:rPr lang="ru-RU" dirty="0"/>
              <a:t>, </a:t>
            </a:r>
            <a:r>
              <a:rPr lang="ru-RU" dirty="0" smtClean="0"/>
              <a:t>что произойдет с графиком функции потребления при следующих событиях: </a:t>
            </a:r>
            <a:r>
              <a:rPr lang="ru-RU" dirty="0"/>
              <a:t>увеличение располагаемого дохода, уменьшение богатства, падение курса акций.</a:t>
            </a:r>
          </a:p>
          <a:p>
            <a:r>
              <a:rPr lang="ru-RU" dirty="0" smtClean="0"/>
              <a:t>- Объясните </a:t>
            </a:r>
            <a:r>
              <a:rPr lang="ru-RU" dirty="0"/>
              <a:t>и покажите графически, </a:t>
            </a:r>
            <a:r>
              <a:rPr lang="ru-RU" dirty="0" smtClean="0"/>
              <a:t>как будет изменяться спрос </a:t>
            </a:r>
            <a:r>
              <a:rPr lang="ru-RU" dirty="0"/>
              <a:t>на инвестиции при следующих событиях: ожидание уменьшения выпуска в следующем году, </a:t>
            </a:r>
            <a:r>
              <a:rPr lang="ru-RU" dirty="0" smtClean="0"/>
              <a:t>повышение </a:t>
            </a:r>
            <a:r>
              <a:rPr lang="ru-RU" dirty="0"/>
              <a:t>процентных ставок, снижение темпа инфляции.</a:t>
            </a:r>
          </a:p>
          <a:p>
            <a:r>
              <a:rPr lang="ru-RU" dirty="0" smtClean="0"/>
              <a:t>3. Объясните, как были рассчитаны МРС </a:t>
            </a:r>
            <a:r>
              <a:rPr lang="ru-RU" dirty="0"/>
              <a:t>и MPS в табл. </a:t>
            </a:r>
            <a:r>
              <a:rPr lang="ru-RU" dirty="0" smtClean="0"/>
              <a:t>4</a:t>
            </a:r>
            <a:r>
              <a:rPr lang="ru-RU" dirty="0"/>
              <a:t>? Проиллюстрируйте расчет обоих этих показателей между точками А и В. Объясните, почему </a:t>
            </a:r>
            <a:r>
              <a:rPr lang="ru-RU" dirty="0" smtClean="0"/>
              <a:t>должно всегда </a:t>
            </a:r>
            <a:r>
              <a:rPr lang="ru-RU" dirty="0"/>
              <a:t>соблюдаться тождество </a:t>
            </a:r>
            <a:r>
              <a:rPr lang="ru-RU" dirty="0" smtClean="0"/>
              <a:t>МРС </a:t>
            </a:r>
            <a:r>
              <a:rPr lang="ru-RU" dirty="0"/>
              <a:t>+ MPS = </a:t>
            </a:r>
            <a:r>
              <a:rPr lang="ru-RU" dirty="0" smtClean="0"/>
              <a:t>1.</a:t>
            </a:r>
            <a:endParaRPr lang="ru-RU" dirty="0"/>
          </a:p>
          <a:p>
            <a:r>
              <a:rPr lang="ru-RU" dirty="0"/>
              <a:t>4. Я потребляю весь свой доход при любом его уровне. Начертите мои функции потребления и сбережений. Чему равны мои МРС и MPS?</a:t>
            </a:r>
          </a:p>
          <a:p>
            <a:endParaRPr lang="ru-RU" dirty="0"/>
          </a:p>
          <a:p>
            <a:endParaRPr lang="ru-RU" dirty="0"/>
          </a:p>
          <a:p>
            <a:endParaRPr lang="ru-RU" dirty="0"/>
          </a:p>
        </p:txBody>
      </p:sp>
      <p:sp>
        <p:nvSpPr>
          <p:cNvPr id="3" name="Заголовок 2"/>
          <p:cNvSpPr>
            <a:spLocks noGrp="1"/>
          </p:cNvSpPr>
          <p:nvPr>
            <p:ph type="title"/>
          </p:nvPr>
        </p:nvSpPr>
        <p:spPr>
          <a:xfrm>
            <a:off x="251520" y="188640"/>
            <a:ext cx="8892480" cy="576064"/>
          </a:xfrm>
        </p:spPr>
        <p:txBody>
          <a:bodyPr/>
          <a:lstStyle/>
          <a:p>
            <a:r>
              <a:rPr lang="ru-RU" sz="3600" dirty="0"/>
              <a:t>ВОПРОСЫ ДЛЯ ОБСУЖДЕНИЯ</a:t>
            </a:r>
          </a:p>
        </p:txBody>
      </p:sp>
    </p:spTree>
    <p:extLst>
      <p:ext uri="{BB962C8B-B14F-4D97-AF65-F5344CB8AC3E}">
        <p14:creationId xmlns:p14="http://schemas.microsoft.com/office/powerpoint/2010/main" val="2141382105"/>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179512" y="764704"/>
            <a:ext cx="8856984" cy="5904656"/>
          </a:xfrm>
        </p:spPr>
        <p:txBody>
          <a:bodyPr>
            <a:normAutofit fontScale="85000" lnSpcReduction="10000"/>
          </a:bodyPr>
          <a:lstStyle/>
          <a:p>
            <a:r>
              <a:rPr lang="ru-RU" dirty="0"/>
              <a:t>5</a:t>
            </a:r>
            <a:r>
              <a:rPr lang="ru-RU" dirty="0" smtClean="0"/>
              <a:t>. Оцените ваш доход, потребление и сбережения за последний год. Если вы расходовали свои сбережения (т.е. потребляли больше, чем зарабатывали), то каким образом вы финансировали это расходование? Оцените структуру вашего потребления, используя основные критерии, перечисленные в таблице 1. </a:t>
            </a:r>
          </a:p>
          <a:p>
            <a:r>
              <a:rPr lang="ru-RU" dirty="0" smtClean="0"/>
              <a:t>6.«Вдоль </a:t>
            </a:r>
            <a:r>
              <a:rPr lang="ru-RU" dirty="0"/>
              <a:t>всего графика функции потребления изменения дохода больше изменений потребления». Что это  означает относительно МРС и MPS?       </a:t>
            </a:r>
          </a:p>
          <a:p>
            <a:r>
              <a:rPr lang="ru-RU" dirty="0"/>
              <a:t>7</a:t>
            </a:r>
            <a:r>
              <a:rPr lang="ru-RU" dirty="0" smtClean="0"/>
              <a:t>. </a:t>
            </a:r>
            <a:r>
              <a:rPr lang="ru-RU" dirty="0"/>
              <a:t>«Изменения располагаемого дохода </a:t>
            </a:r>
            <a:r>
              <a:rPr lang="ru-RU" dirty="0" smtClean="0"/>
              <a:t>вызывают движение </a:t>
            </a:r>
            <a:r>
              <a:rPr lang="ru-RU" dirty="0"/>
              <a:t>вдоль графика функции потребления; изменения богатства или других факторов </a:t>
            </a:r>
            <a:r>
              <a:rPr lang="ru-RU" dirty="0" smtClean="0"/>
              <a:t>вызывают смещение </a:t>
            </a:r>
            <a:r>
              <a:rPr lang="ru-RU" dirty="0"/>
              <a:t>графика функции потребления». Объясните это утверждение, </a:t>
            </a:r>
            <a:r>
              <a:rPr lang="ru-RU" dirty="0" smtClean="0"/>
              <a:t>приведя примеры к каждому случаю.</a:t>
            </a:r>
            <a:endParaRPr lang="ru-RU" dirty="0"/>
          </a:p>
          <a:p>
            <a:r>
              <a:rPr lang="ru-RU" dirty="0" smtClean="0"/>
              <a:t>8. Как перечисленные ниже события отражаются на графике функции спроса на инвестиции, который изображен в табл. 5 и на рис.10?</a:t>
            </a:r>
          </a:p>
          <a:p>
            <a:r>
              <a:rPr lang="ru-RU" dirty="0" smtClean="0"/>
              <a:t>- Увеличение вдвое годового дохода выручки на каждые вложенные 1000 долл., показанное в столбце (3).</a:t>
            </a:r>
          </a:p>
          <a:p>
            <a:r>
              <a:rPr lang="ru-RU" dirty="0" smtClean="0"/>
              <a:t>-</a:t>
            </a:r>
            <a:r>
              <a:rPr lang="ru-RU" dirty="0"/>
              <a:t> </a:t>
            </a:r>
            <a:r>
              <a:rPr lang="ru-RU" dirty="0" smtClean="0"/>
              <a:t>Повышение годовых процентных ставок до 15%.</a:t>
            </a:r>
          </a:p>
          <a:p>
            <a:r>
              <a:rPr lang="ru-RU" dirty="0" smtClean="0"/>
              <a:t>- Появление девятого инвестиционного проекта, характеризующегося следующими данными в первых трёх столбцах:  </a:t>
            </a:r>
            <a:r>
              <a:rPr lang="en-US" dirty="0" smtClean="0"/>
              <a:t>J, 10, 70.</a:t>
            </a:r>
            <a:endParaRPr lang="ru-RU" dirty="0"/>
          </a:p>
          <a:p>
            <a:endParaRPr lang="ru-RU" dirty="0"/>
          </a:p>
          <a:p>
            <a:endParaRPr lang="ru-RU" dirty="0"/>
          </a:p>
          <a:p>
            <a:endParaRPr lang="ru-RU" dirty="0"/>
          </a:p>
        </p:txBody>
      </p:sp>
      <p:sp>
        <p:nvSpPr>
          <p:cNvPr id="3" name="Заголовок 2"/>
          <p:cNvSpPr>
            <a:spLocks noGrp="1"/>
          </p:cNvSpPr>
          <p:nvPr>
            <p:ph type="title"/>
          </p:nvPr>
        </p:nvSpPr>
        <p:spPr>
          <a:xfrm>
            <a:off x="251520" y="188640"/>
            <a:ext cx="8892480" cy="576064"/>
          </a:xfrm>
        </p:spPr>
        <p:txBody>
          <a:bodyPr/>
          <a:lstStyle/>
          <a:p>
            <a:r>
              <a:rPr lang="ru-RU" sz="3600" dirty="0"/>
              <a:t>ВОПРОСЫ ДЛЯ ОБСУЖДЕНИЯ</a:t>
            </a:r>
          </a:p>
        </p:txBody>
      </p:sp>
    </p:spTree>
    <p:extLst>
      <p:ext uri="{BB962C8B-B14F-4D97-AF65-F5344CB8AC3E}">
        <p14:creationId xmlns:p14="http://schemas.microsoft.com/office/powerpoint/2010/main" val="1807483324"/>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179512" y="764704"/>
            <a:ext cx="8856984" cy="5904656"/>
          </a:xfrm>
        </p:spPr>
        <p:txBody>
          <a:bodyPr>
            <a:normAutofit fontScale="77500" lnSpcReduction="20000"/>
          </a:bodyPr>
          <a:lstStyle/>
          <a:p>
            <a:r>
              <a:rPr lang="ru-RU" dirty="0"/>
              <a:t>9. Используя кривую спроса на инвестиции, измененную в предыдущем задании, и предполагая, что процентная ставка равна 10%, рассчитайте уровень инвестиций с учетом четырех условий, приведенных выше. </a:t>
            </a:r>
          </a:p>
          <a:p>
            <a:r>
              <a:rPr lang="ru-RU" dirty="0"/>
              <a:t>Допустим, что процент по сбережениям не выплачивается. Вы не имеете первоначальных сбережений. Также у вас возникла необходимость «выровнять» ваше потребление (т.е. сделать так, чтобы оно было каждый год одинаково) из-за уменьшения дополнительного удовлетворения от дополнительного потребления. Изобразите 5-ти летнюю траекторию вашего максимального потребления и заполните столбец (3). Затем рассчитайте ваши сбережения и запишите их значения в столбце (4). После этого определите размеры накопленного сбережения для каждого года и заполните столбец (5). Чему равна ваша средняя норма сбережений в первые 4 года?</a:t>
            </a:r>
          </a:p>
          <a:p>
            <a:endParaRPr lang="ru-RU" dirty="0"/>
          </a:p>
          <a:p>
            <a:r>
              <a:rPr lang="ru-RU" dirty="0"/>
              <a:t>Теперь предположим, что государство, для выполнения программы социального обеспечения, облагает вас налогом в 2000 долл. ежегодно, пока вы работаете, а затем выплачивает вам на 5-м году пенсию, равную 8000 долл. Если вы все еще хотите «выровнять» потребление, пересмотрите свой план сбережений и заново рассчитайте их значения. Как программа социального обеспечения повлияла на ваше потребление?</a:t>
            </a:r>
          </a:p>
          <a:p>
            <a:r>
              <a:rPr lang="ru-RU" dirty="0"/>
              <a:t>Как она повлияла на вашу среднюю норму сбережений за последние 4 года? Понимаете ли вы, почему некоторые экономисты утверждают, что программы социального обеспечения уменьшают сбережения? </a:t>
            </a:r>
          </a:p>
          <a:p>
            <a:endParaRPr lang="ru-RU" dirty="0"/>
          </a:p>
          <a:p>
            <a:endParaRPr lang="ru-RU" dirty="0"/>
          </a:p>
          <a:p>
            <a:endParaRPr lang="ru-RU" dirty="0"/>
          </a:p>
        </p:txBody>
      </p:sp>
      <p:sp>
        <p:nvSpPr>
          <p:cNvPr id="3" name="Заголовок 2"/>
          <p:cNvSpPr>
            <a:spLocks noGrp="1"/>
          </p:cNvSpPr>
          <p:nvPr>
            <p:ph type="title"/>
          </p:nvPr>
        </p:nvSpPr>
        <p:spPr>
          <a:xfrm>
            <a:off x="251520" y="188640"/>
            <a:ext cx="8892480" cy="576064"/>
          </a:xfrm>
        </p:spPr>
        <p:txBody>
          <a:bodyPr/>
          <a:lstStyle/>
          <a:p>
            <a:r>
              <a:rPr lang="ru-RU" sz="3600" dirty="0"/>
              <a:t>ВОПРОСЫ ДЛЯ ОБСУЖДЕНИЯ</a:t>
            </a:r>
          </a:p>
        </p:txBody>
      </p:sp>
    </p:spTree>
    <p:extLst>
      <p:ext uri="{BB962C8B-B14F-4D97-AF65-F5344CB8AC3E}">
        <p14:creationId xmlns:p14="http://schemas.microsoft.com/office/powerpoint/2010/main" val="35692451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699247" y="2248347"/>
            <a:ext cx="4015629" cy="4323925"/>
          </a:xfrm>
        </p:spPr>
        <p:txBody>
          <a:bodyPr>
            <a:normAutofit fontScale="92500"/>
          </a:bodyPr>
          <a:lstStyle/>
          <a:p>
            <a:pPr marL="0" indent="0" algn="just"/>
            <a:r>
              <a:rPr lang="ru-RU" sz="1600" dirty="0"/>
              <a:t>Размышляли ли вы над тем, в чем состоят </a:t>
            </a:r>
            <a:r>
              <a:rPr lang="ru-RU" sz="1600" dirty="0" smtClean="0"/>
              <a:t>различия </a:t>
            </a:r>
            <a:r>
              <a:rPr lang="ru-RU" sz="1600" dirty="0"/>
              <a:t>в </a:t>
            </a:r>
            <a:r>
              <a:rPr lang="ru-RU" sz="1600" dirty="0" smtClean="0"/>
              <a:t>структуре </a:t>
            </a:r>
            <a:r>
              <a:rPr lang="ru-RU" sz="1600" dirty="0"/>
              <a:t>расходов на потребление среди различных домашних </a:t>
            </a:r>
            <a:r>
              <a:rPr lang="ru-RU" sz="1600" dirty="0" smtClean="0"/>
              <a:t>хозяйств в США</a:t>
            </a:r>
            <a:r>
              <a:rPr lang="ru-RU" sz="1600" dirty="0"/>
              <a:t>? Бесспорно, каждый согласится с </a:t>
            </a:r>
            <a:r>
              <a:rPr lang="ru-RU" sz="1600" dirty="0" smtClean="0"/>
              <a:t>тем, </a:t>
            </a:r>
            <a:r>
              <a:rPr lang="ru-RU" sz="1600" dirty="0"/>
              <a:t>что в </a:t>
            </a:r>
            <a:r>
              <a:rPr lang="ru-RU" sz="1600" dirty="0" smtClean="0"/>
              <a:t>реальности </a:t>
            </a:r>
            <a:r>
              <a:rPr lang="ru-RU" sz="1600" dirty="0"/>
              <a:t>не существует двух семей, расходующих свой </a:t>
            </a:r>
            <a:r>
              <a:rPr lang="ru-RU" sz="1600" dirty="0" smtClean="0"/>
              <a:t>располагаемый </a:t>
            </a:r>
            <a:r>
              <a:rPr lang="ru-RU" sz="1600" dirty="0"/>
              <a:t>доход одинаково. Как ни странно, статистика </a:t>
            </a:r>
            <a:r>
              <a:rPr lang="ru-RU" sz="1600" dirty="0" smtClean="0"/>
              <a:t>показывает</a:t>
            </a:r>
            <a:r>
              <a:rPr lang="ru-RU" sz="1600" dirty="0"/>
              <a:t>, </a:t>
            </a:r>
            <a:r>
              <a:rPr lang="ru-RU" sz="1600" dirty="0" smtClean="0"/>
              <a:t>что существует </a:t>
            </a:r>
            <a:r>
              <a:rPr lang="ru-RU" sz="1600" dirty="0"/>
              <a:t>определенная закономерность в том. люди распределяют свои расходы между продуктами одеждой и другими важными </a:t>
            </a:r>
            <a:r>
              <a:rPr lang="ru-RU" sz="1600" dirty="0" smtClean="0"/>
              <a:t>вещами. Тысячи исследован структуры </a:t>
            </a:r>
            <a:r>
              <a:rPr lang="ru-RU" sz="1600" dirty="0"/>
              <a:t>расходов домашних хозяйств подтверждают эту удивительную закономерность. </a:t>
            </a:r>
            <a:r>
              <a:rPr lang="ru-RU" sz="1600" dirty="0" smtClean="0"/>
              <a:t>Вы </a:t>
            </a:r>
            <a:r>
              <a:rPr lang="ru-RU" sz="1600" dirty="0"/>
              <a:t>можете увидеть ее </a:t>
            </a:r>
            <a:r>
              <a:rPr lang="ru-RU" sz="1600" dirty="0" smtClean="0"/>
              <a:t>изображение </a:t>
            </a:r>
            <a:r>
              <a:rPr lang="ru-RU" sz="1600" dirty="0"/>
              <a:t>на </a:t>
            </a:r>
            <a:r>
              <a:rPr lang="ru-RU" sz="1600" dirty="0" smtClean="0"/>
              <a:t>рис. 2 Естественно</a:t>
            </a:r>
            <a:r>
              <a:rPr lang="ru-RU" sz="1600" dirty="0"/>
              <a:t>, что семьям с низкими </a:t>
            </a:r>
            <a:r>
              <a:rPr lang="ru-RU" sz="1600" dirty="0" smtClean="0"/>
              <a:t>дохода приходится </a:t>
            </a:r>
            <a:r>
              <a:rPr lang="ru-RU" sz="1600" dirty="0"/>
              <a:t>тратить свои деньги только на предметы </a:t>
            </a:r>
            <a:r>
              <a:rPr lang="ru-RU" sz="1600" dirty="0" smtClean="0"/>
              <a:t>первой необходимости</a:t>
            </a:r>
            <a:r>
              <a:rPr lang="ru-RU" sz="1600" dirty="0"/>
              <a:t>: продукты питания и </a:t>
            </a:r>
            <a:r>
              <a:rPr lang="ru-RU" sz="1600" dirty="0" smtClean="0"/>
              <a:t>жилье. </a:t>
            </a:r>
          </a:p>
        </p:txBody>
      </p:sp>
      <p:sp>
        <p:nvSpPr>
          <p:cNvPr id="3" name="Заголовок 2"/>
          <p:cNvSpPr>
            <a:spLocks noGrp="1"/>
          </p:cNvSpPr>
          <p:nvPr>
            <p:ph type="title"/>
          </p:nvPr>
        </p:nvSpPr>
        <p:spPr/>
        <p:txBody>
          <a:bodyPr/>
          <a:lstStyle/>
          <a:p>
            <a:r>
              <a:rPr lang="ru-RU" sz="3500" dirty="0"/>
              <a:t>Структура расходов семейных бюджетов</a:t>
            </a:r>
          </a:p>
        </p:txBody>
      </p:sp>
      <p:sp>
        <p:nvSpPr>
          <p:cNvPr id="4" name="Заголовок 2"/>
          <p:cNvSpPr txBox="1">
            <a:spLocks/>
          </p:cNvSpPr>
          <p:nvPr/>
        </p:nvSpPr>
        <p:spPr>
          <a:xfrm>
            <a:off x="5500694" y="5643578"/>
            <a:ext cx="3143240" cy="839936"/>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ru-RU" sz="1800" b="0" i="0" u="none" strike="noStrike" kern="1200" cap="none" spc="0" normalizeH="0" baseline="0" noProof="0" dirty="0" smtClean="0">
                <a:ln>
                  <a:noFill/>
                </a:ln>
                <a:solidFill>
                  <a:schemeClr val="tx2"/>
                </a:solidFill>
                <a:effectLst/>
                <a:uLnTx/>
                <a:uFillTx/>
                <a:latin typeface="+mj-lt"/>
                <a:ea typeface="+mj-ea"/>
                <a:cs typeface="+mj-cs"/>
              </a:rPr>
              <a:t>Рис. 2. Структура расходов семей является устойчивой.</a:t>
            </a:r>
            <a:endParaRPr kumimoji="0" lang="ru-RU" sz="1800" b="0" i="0" u="none" strike="noStrike" kern="1200" cap="none" spc="0" normalizeH="0" baseline="0" noProof="0" dirty="0">
              <a:ln>
                <a:noFill/>
              </a:ln>
              <a:solidFill>
                <a:schemeClr val="tx2"/>
              </a:solidFill>
              <a:effectLst/>
              <a:uLnTx/>
              <a:uFillTx/>
              <a:latin typeface="+mj-lt"/>
              <a:ea typeface="+mj-ea"/>
              <a:cs typeface="+mj-cs"/>
            </a:endParaRPr>
          </a:p>
        </p:txBody>
      </p:sp>
      <p:pic>
        <p:nvPicPr>
          <p:cNvPr id="5" name="Picture 1" descr="C:\Users\Вячеслав\Desktop\0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29190" y="2428868"/>
            <a:ext cx="3978946" cy="3071834"/>
          </a:xfrm>
          <a:prstGeom prst="rect">
            <a:avLst/>
          </a:prstGeom>
          <a:noFill/>
          <a:ln w="762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753176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Твердый переплет">
  <a:themeElements>
    <a:clrScheme name="Твердый переплет">
      <a:dk1>
        <a:sysClr val="windowText" lastClr="000000"/>
      </a:dk1>
      <a:lt1>
        <a:sysClr val="window" lastClr="FFFFFF"/>
      </a:lt1>
      <a:dk2>
        <a:srgbClr val="895D1D"/>
      </a:dk2>
      <a:lt2>
        <a:srgbClr val="ECE9C6"/>
      </a:lt2>
      <a:accent1>
        <a:srgbClr val="873624"/>
      </a:accent1>
      <a:accent2>
        <a:srgbClr val="D6862D"/>
      </a:accent2>
      <a:accent3>
        <a:srgbClr val="D0BE40"/>
      </a:accent3>
      <a:accent4>
        <a:srgbClr val="877F6C"/>
      </a:accent4>
      <a:accent5>
        <a:srgbClr val="972109"/>
      </a:accent5>
      <a:accent6>
        <a:srgbClr val="AEB795"/>
      </a:accent6>
      <a:hlink>
        <a:srgbClr val="CC9900"/>
      </a:hlink>
      <a:folHlink>
        <a:srgbClr val="B2B2B2"/>
      </a:folHlink>
    </a:clrScheme>
    <a:fontScheme name="Другая">
      <a:majorFont>
        <a:latin typeface="Times New Roman"/>
        <a:ea typeface=""/>
        <a:cs typeface=""/>
      </a:majorFont>
      <a:minorFont>
        <a:latin typeface="Times New Roman"/>
        <a:ea typeface=""/>
        <a:cs typeface=""/>
      </a:minorFont>
    </a:fontScheme>
    <a:fmtScheme name="Твердый переплет">
      <a:fillStyleLst>
        <a:solidFill>
          <a:schemeClr val="phClr"/>
        </a:solidFill>
        <a:solidFill>
          <a:schemeClr val="phClr">
            <a:tint val="68000"/>
            <a:shade val="94000"/>
            <a:satMod val="300000"/>
            <a:lumMod val="110000"/>
          </a:schemeClr>
        </a:solidFill>
        <a:gradFill rotWithShape="1">
          <a:gsLst>
            <a:gs pos="0">
              <a:schemeClr val="phClr">
                <a:tint val="94000"/>
                <a:satMod val="180000"/>
                <a:lumMod val="98000"/>
              </a:schemeClr>
            </a:gs>
            <a:gs pos="100000">
              <a:schemeClr val="phClr">
                <a:satMod val="130000"/>
              </a:schemeClr>
            </a:gs>
          </a:gsLst>
          <a:lin ang="5160000" scaled="0"/>
        </a:gradFill>
      </a:fillStyleLst>
      <a:lnStyleLst>
        <a:ln w="12700" cap="flat" cmpd="sng" algn="ctr">
          <a:solidFill>
            <a:schemeClr val="phClr">
              <a:shade val="90000"/>
              <a:lumMod val="90000"/>
            </a:schemeClr>
          </a:solidFill>
          <a:prstDash val="solid"/>
        </a:ln>
        <a:ln w="19050" cap="flat" cmpd="sng" algn="ctr">
          <a:solidFill>
            <a:schemeClr val="phClr">
              <a:shade val="75000"/>
              <a:lumMod val="90000"/>
            </a:schemeClr>
          </a:solidFill>
          <a:prstDash val="solid"/>
        </a:ln>
        <a:ln w="25400" cap="flat" cmpd="sng" algn="ctr">
          <a:solidFill>
            <a:schemeClr val="phClr"/>
          </a:solidFill>
          <a:prstDash val="solid"/>
        </a:ln>
      </a:lnStyleLst>
      <a:effectStyleLst>
        <a:effectStyle>
          <a:effectLst>
            <a:outerShdw blurRad="38100" dist="12700" dir="5400000" rotWithShape="0">
              <a:srgbClr val="000000">
                <a:alpha val="15000"/>
              </a:srgbClr>
            </a:outerShdw>
          </a:effectLst>
        </a:effectStyle>
        <a:effectStyle>
          <a:effectLst>
            <a:outerShdw blurRad="50800" dist="25400" dir="5400000" rotWithShape="0">
              <a:srgbClr val="000000">
                <a:alpha val="46000"/>
              </a:srgbClr>
            </a:outerShdw>
          </a:effectLst>
        </a:effectStyle>
        <a:effectStyle>
          <a:effectLst>
            <a:outerShdw blurRad="50800" dist="25400" dir="5400000" rotWithShape="0">
              <a:srgbClr val="000000">
                <a:alpha val="48000"/>
              </a:srgbClr>
            </a:outerShdw>
          </a:effectLst>
          <a:scene3d>
            <a:camera prst="orthographicFront">
              <a:rot lat="0" lon="0" rev="0"/>
            </a:camera>
            <a:lightRig rig="threePt" dir="tl">
              <a:rot lat="0" lon="0" rev="2400000"/>
            </a:lightRig>
          </a:scene3d>
          <a:sp3d>
            <a:bevelT w="25400" h="25400"/>
          </a:sp3d>
        </a:effectStyle>
      </a:effectStyleLst>
      <a:bgFillStyleLst>
        <a:solidFill>
          <a:schemeClr val="phClr">
            <a:tint val="96000"/>
            <a:lumMod val="110000"/>
          </a:schemeClr>
        </a:solidFill>
        <a:blipFill rotWithShape="1">
          <a:blip xmlns:r="http://schemas.openxmlformats.org/officeDocument/2006/relationships" r:embed="rId1">
            <a:duotone>
              <a:schemeClr val="phClr">
                <a:tint val="93000"/>
                <a:shade val="20000"/>
              </a:schemeClr>
              <a:schemeClr val="phClr">
                <a:tint val="90000"/>
                <a:shade val="85000"/>
                <a:satMod val="115000"/>
              </a:schemeClr>
            </a:duotone>
          </a:blip>
          <a:tile tx="0" ty="0" sx="60000" sy="60000" flip="none" algn="tl"/>
        </a:blipFill>
        <a:blipFill rotWithShape="1">
          <a:blip xmlns:r="http://schemas.openxmlformats.org/officeDocument/2006/relationships" r:embed="rId2">
            <a:duotone>
              <a:schemeClr val="phClr">
                <a:shade val="50000"/>
                <a:satMod val="340000"/>
                <a:lumMod val="40000"/>
              </a:schemeClr>
              <a:schemeClr val="phClr">
                <a:tint val="92000"/>
                <a:shade val="94000"/>
                <a:hueMod val="110000"/>
                <a:satMod val="236000"/>
                <a:lumMod val="120000"/>
              </a:schemeClr>
            </a:duotone>
          </a:blip>
          <a:stretch/>
        </a:blip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Trek</Template>
  <TotalTime>1042</TotalTime>
  <Words>7888</Words>
  <Application>Microsoft Office PowerPoint</Application>
  <PresentationFormat>Экран (4:3)</PresentationFormat>
  <Paragraphs>674</Paragraphs>
  <Slides>82</Slides>
  <Notes>3</Notes>
  <HiddenSlides>0</HiddenSlides>
  <MMClips>1</MMClips>
  <ScaleCrop>false</ScaleCrop>
  <HeadingPairs>
    <vt:vector size="4" baseType="variant">
      <vt:variant>
        <vt:lpstr>Тема</vt:lpstr>
      </vt:variant>
      <vt:variant>
        <vt:i4>1</vt:i4>
      </vt:variant>
      <vt:variant>
        <vt:lpstr>Заголовки слайдов</vt:lpstr>
      </vt:variant>
      <vt:variant>
        <vt:i4>82</vt:i4>
      </vt:variant>
    </vt:vector>
  </HeadingPairs>
  <TitlesOfParts>
    <vt:vector size="83" baseType="lpstr">
      <vt:lpstr>Твердый переплет</vt:lpstr>
      <vt:lpstr>Потребление и инвестиции</vt:lpstr>
      <vt:lpstr>Чарльз Диккенс:</vt:lpstr>
      <vt:lpstr>Введение</vt:lpstr>
      <vt:lpstr>Презентация PowerPoint</vt:lpstr>
      <vt:lpstr>Презентация PowerPoint</vt:lpstr>
      <vt:lpstr>Потребление и сбережения</vt:lpstr>
      <vt:lpstr>Потребление и сбережения</vt:lpstr>
      <vt:lpstr>Табл. 1. Основные компоненты потребления. Мы делим потребление на три категории: товары длительного пользования, товары кратковременного пользования и услуги. Объем сектора услуг постепенно увеличивается по мере удовлетворения основных потребностей в продуктах питания, а доля расходов на сохранение здоровья развлечения и образование в семейном бюджете возрастает. (Источник: Министерство торговли США.)</vt:lpstr>
      <vt:lpstr>Структура расходов семейных бюджетов</vt:lpstr>
      <vt:lpstr>Презентация PowerPoint</vt:lpstr>
      <vt:lpstr>Презентация PowerPoint</vt:lpstr>
      <vt:lpstr>Современная структура потребления</vt:lpstr>
      <vt:lpstr>Презентация PowerPoint</vt:lpstr>
      <vt:lpstr>Презентация PowerPoint</vt:lpstr>
      <vt:lpstr>Потребление, доход и сбережения</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Функция потребления</vt:lpstr>
      <vt:lpstr>Функция потребления</vt:lpstr>
      <vt:lpstr>Презентация PowerPoint</vt:lpstr>
      <vt:lpstr>«Точка порогового дохода»</vt:lpstr>
      <vt:lpstr>«Точка порогового дохода»</vt:lpstr>
      <vt:lpstr>Презентация PowerPoint</vt:lpstr>
      <vt:lpstr>Презентация PowerPoint</vt:lpstr>
      <vt:lpstr>Презентация PowerPoint</vt:lpstr>
      <vt:lpstr>Функция сбережений</vt:lpstr>
      <vt:lpstr>Презентация PowerPoint</vt:lpstr>
      <vt:lpstr>Презентация PowerPoint</vt:lpstr>
      <vt:lpstr>Предельная склонность к потреблению</vt:lpstr>
      <vt:lpstr>Предельная склонность к потреблению</vt:lpstr>
      <vt:lpstr>Презентация PowerPoint</vt:lpstr>
      <vt:lpstr>Презентация PowerPoint</vt:lpstr>
      <vt:lpstr>Предельная склонность к потреблению как геометрический наклон</vt:lpstr>
      <vt:lpstr>Предельная склонность к сбережению</vt:lpstr>
      <vt:lpstr>Презентация PowerPoint</vt:lpstr>
      <vt:lpstr>Вспомним изученное:</vt:lpstr>
      <vt:lpstr>Национальное потребление</vt:lpstr>
      <vt:lpstr>Факторы потребления</vt:lpstr>
      <vt:lpstr>Рис 6. Потребление и располагаемый доход</vt:lpstr>
      <vt:lpstr>Перманентный доход и теория жизненного цикла.</vt:lpstr>
      <vt:lpstr>Перманентный доход и теория жизненного цикла.</vt:lpstr>
      <vt:lpstr>Презентация PowerPoint</vt:lpstr>
      <vt:lpstr>Презентация PowerPoint</vt:lpstr>
      <vt:lpstr>Богатство и другие факторы</vt:lpstr>
      <vt:lpstr>Презентация PowerPoint</vt:lpstr>
      <vt:lpstr>Функция национального потребления</vt:lpstr>
      <vt:lpstr>Рис 7. Функция потребления для США, 1966-1996гг.</vt:lpstr>
      <vt:lpstr>Перестаем экономить</vt:lpstr>
      <vt:lpstr>Рис.8 Норма личных сбережений снизилась за последнее десятилетие</vt:lpstr>
      <vt:lpstr>Презентация PowerPoint</vt:lpstr>
      <vt:lpstr>Факторы обвального уменьшения нормы личных сбережений</vt:lpstr>
      <vt:lpstr>Презентация PowerPoint</vt:lpstr>
      <vt:lpstr>Презентация PowerPoint</vt:lpstr>
      <vt:lpstr>Инвестиции</vt:lpstr>
      <vt:lpstr>ДЕТЕРМИНАНТЫ ИНВЕСТИЦИЙ </vt:lpstr>
      <vt:lpstr>Доход</vt:lpstr>
      <vt:lpstr>Презентация PowerPoint</vt:lpstr>
      <vt:lpstr>2. Издержки</vt:lpstr>
      <vt:lpstr>Презентация PowerPoint</vt:lpstr>
      <vt:lpstr>3. Ожидания</vt:lpstr>
      <vt:lpstr>Презентация PowerPoint</vt:lpstr>
      <vt:lpstr>КРИВАЯ СПРОСА НА ИНВЕСТИЦИИ</vt:lpstr>
      <vt:lpstr>Презентация PowerPoint</vt:lpstr>
      <vt:lpstr>Презентация PowerPoint</vt:lpstr>
      <vt:lpstr>Презентация PowerPoint</vt:lpstr>
      <vt:lpstr>Презентация PowerPoint</vt:lpstr>
      <vt:lpstr>Смещения кривой спроса на инвестиции</vt:lpstr>
      <vt:lpstr>Презентация PowerPoint</vt:lpstr>
      <vt:lpstr>О ТЕОРИИ СОВОКУПНОГО СПРОСА</vt:lpstr>
      <vt:lpstr>Презентация PowerPoint</vt:lpstr>
      <vt:lpstr>РЕЗЮМЕ</vt:lpstr>
      <vt:lpstr>РЕЗЮМЕ</vt:lpstr>
      <vt:lpstr>РЕЗЮМЕ</vt:lpstr>
      <vt:lpstr>КЛЮЧЕВЫЕ ПОНЯТИЯ</vt:lpstr>
      <vt:lpstr>ВОПРОСЫ ДЛЯ ОБСУЖДЕНИЯ</vt:lpstr>
      <vt:lpstr>ВОПРОСЫ ДЛЯ ОБСУЖДЕНИЯ</vt:lpstr>
      <vt:lpstr>ВОПРОСЫ ДЛЯ ОБСУЖДЕНИЯ</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Вячеслав</dc:creator>
  <cp:lastModifiedBy>Marie</cp:lastModifiedBy>
  <cp:revision>236</cp:revision>
  <dcterms:created xsi:type="dcterms:W3CDTF">2013-12-16T12:43:46Z</dcterms:created>
  <dcterms:modified xsi:type="dcterms:W3CDTF">2014-06-05T13:42:59Z</dcterms:modified>
</cp:coreProperties>
</file>

<file path=docProps/thumbnail.jpeg>
</file>